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61" r:id="rId3"/>
    <p:sldId id="300" r:id="rId4"/>
    <p:sldId id="301" r:id="rId5"/>
    <p:sldId id="303" r:id="rId6"/>
    <p:sldId id="304" r:id="rId7"/>
    <p:sldId id="305" r:id="rId8"/>
    <p:sldId id="306" r:id="rId9"/>
    <p:sldId id="309" r:id="rId10"/>
    <p:sldId id="308" r:id="rId11"/>
    <p:sldId id="299" r:id="rId12"/>
    <p:sldId id="260" r:id="rId13"/>
    <p:sldId id="263" r:id="rId14"/>
    <p:sldId id="264" r:id="rId15"/>
    <p:sldId id="272" r:id="rId16"/>
    <p:sldId id="265" r:id="rId17"/>
    <p:sldId id="268" r:id="rId18"/>
    <p:sldId id="270" r:id="rId19"/>
    <p:sldId id="257" r:id="rId20"/>
    <p:sldId id="271" r:id="rId21"/>
    <p:sldId id="273" r:id="rId22"/>
    <p:sldId id="274" r:id="rId23"/>
    <p:sldId id="279" r:id="rId24"/>
    <p:sldId id="280" r:id="rId25"/>
    <p:sldId id="281" r:id="rId26"/>
    <p:sldId id="282" r:id="rId27"/>
    <p:sldId id="283" r:id="rId28"/>
    <p:sldId id="295" r:id="rId29"/>
    <p:sldId id="307" r:id="rId30"/>
    <p:sldId id="284" r:id="rId31"/>
    <p:sldId id="285" r:id="rId32"/>
    <p:sldId id="286" r:id="rId33"/>
    <p:sldId id="287" r:id="rId34"/>
    <p:sldId id="288" r:id="rId35"/>
    <p:sldId id="289" r:id="rId36"/>
    <p:sldId id="290" r:id="rId37"/>
    <p:sldId id="298" r:id="rId38"/>
    <p:sldId id="26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09" d="100"/>
          <a:sy n="109" d="100"/>
        </p:scale>
        <p:origin x="167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CD718-5C9E-0F41-8F48-4EA387E4022C}" type="datetimeFigureOut">
              <a:rPr lang="en-US" smtClean="0"/>
              <a:t>6/7/2018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8939" y="1778734"/>
            <a:ext cx="4114800"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2677" y="1778734"/>
            <a:ext cx="4113689" cy="3965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smtClean="0"/>
              <a:t>Click to edit Master title style</a:t>
            </a:r>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smtClean="0"/>
              <a:t>Click to edit Master title style</a:t>
            </a:r>
            <a:endParaRPr lang="en-US"/>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vde.state.wv.us/forms/federal-programs/gps-hel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eamccoy@k12.wv.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for </a:t>
            </a:r>
            <a:br>
              <a:rPr lang="en-US" dirty="0" smtClean="0"/>
            </a:br>
            <a:r>
              <a:rPr lang="en-US" dirty="0" smtClean="0"/>
              <a:t>McKinney-Vento Homeless</a:t>
            </a:r>
            <a:endParaRPr lang="en-US" dirty="0"/>
          </a:p>
        </p:txBody>
      </p:sp>
      <p:sp>
        <p:nvSpPr>
          <p:cNvPr id="3" name="Subtitle 2"/>
          <p:cNvSpPr>
            <a:spLocks noGrp="1"/>
          </p:cNvSpPr>
          <p:nvPr>
            <p:ph type="subTitle" idx="1"/>
          </p:nvPr>
        </p:nvSpPr>
        <p:spPr/>
        <p:txBody>
          <a:bodyPr>
            <a:normAutofit/>
          </a:bodyPr>
          <a:lstStyle/>
          <a:p>
            <a:r>
              <a:rPr lang="en-US" dirty="0" smtClean="0"/>
              <a:t>GPS</a:t>
            </a:r>
            <a:endParaRPr lang="en-US" dirty="0"/>
          </a:p>
        </p:txBody>
      </p:sp>
      <p:sp>
        <p:nvSpPr>
          <p:cNvPr id="4" name="Date Placeholder 3"/>
          <p:cNvSpPr>
            <a:spLocks noGrp="1"/>
          </p:cNvSpPr>
          <p:nvPr>
            <p:ph type="dt" sz="half" idx="10"/>
          </p:nvPr>
        </p:nvSpPr>
        <p:spPr/>
        <p:txBody>
          <a:bodyPr/>
          <a:lstStyle/>
          <a:p>
            <a:r>
              <a:rPr lang="en-US" dirty="0" smtClean="0"/>
              <a:t>June 2018</a:t>
            </a:r>
            <a:endParaRPr lang="en-US" dirty="0"/>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630861-4318-414B-8E21-CA5F03E7BD41}" type="slidenum">
              <a:rPr lang="en-US" smtClean="0"/>
              <a:t>10</a:t>
            </a:fld>
            <a:endParaRPr lang="en-US"/>
          </a:p>
        </p:txBody>
      </p:sp>
    </p:spTree>
    <p:extLst>
      <p:ext uri="{BB962C8B-B14F-4D97-AF65-F5344CB8AC3E}">
        <p14:creationId xmlns:p14="http://schemas.microsoft.com/office/powerpoint/2010/main" val="223923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lstStyle/>
          <a:p>
            <a:pPr algn="ctr"/>
            <a:r>
              <a:rPr lang="en-US" dirty="0" smtClean="0"/>
              <a:t>Funding Applications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0"/>
            <a:r>
              <a:rPr lang="en-US" dirty="0"/>
              <a:t>Select Funding from the Navigation Options then select Funding Applications.  This page is where you will select the year and the application you want to access.</a:t>
            </a:r>
          </a:p>
          <a:p>
            <a:pPr lvl="0"/>
            <a:r>
              <a:rPr lang="en-US" dirty="0"/>
              <a:t>Click on the application name under </a:t>
            </a:r>
            <a:r>
              <a:rPr lang="en-US" dirty="0" smtClean="0"/>
              <a:t>the Competitive </a:t>
            </a:r>
            <a:r>
              <a:rPr lang="en-US" dirty="0"/>
              <a:t>Funding Application Heading.</a:t>
            </a:r>
          </a:p>
          <a:p>
            <a:endParaRPr lang="en-US" dirty="0"/>
          </a:p>
        </p:txBody>
      </p:sp>
      <p:pic>
        <p:nvPicPr>
          <p:cNvPr id="10" name="Picture 9"/>
          <p:cNvPicPr/>
          <p:nvPr/>
        </p:nvPicPr>
        <p:blipFill rotWithShape="1">
          <a:blip r:embed="rId2">
            <a:extLst>
              <a:ext uri="{28A0092B-C50C-407E-A947-70E740481C1C}">
                <a14:useLocalDpi xmlns:a14="http://schemas.microsoft.com/office/drawing/2010/main" val="0"/>
              </a:ext>
            </a:extLst>
          </a:blip>
          <a:srcRect l="4263" t="14179" r="52880" b="48158"/>
          <a:stretch/>
        </p:blipFill>
        <p:spPr bwMode="auto">
          <a:xfrm>
            <a:off x="254177" y="2776318"/>
            <a:ext cx="8616950" cy="2129790"/>
          </a:xfrm>
          <a:prstGeom prst="rect">
            <a:avLst/>
          </a:prstGeom>
          <a:ln>
            <a:noFill/>
          </a:ln>
          <a:extLst>
            <a:ext uri="{53640926-AAD7-44D8-BBD7-CCE9431645EC}">
              <a14:shadowObscured xmlns:a14="http://schemas.microsoft.com/office/drawing/2010/main"/>
            </a:ext>
          </a:extLst>
        </p:spPr>
      </p:pic>
      <p:sp>
        <p:nvSpPr>
          <p:cNvPr id="8" name="Left Arrow 7"/>
          <p:cNvSpPr/>
          <p:nvPr/>
        </p:nvSpPr>
        <p:spPr>
          <a:xfrm rot="3410844">
            <a:off x="1048217" y="4489658"/>
            <a:ext cx="56642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1099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70653"/>
          </a:xfrm>
        </p:spPr>
        <p:txBody>
          <a:bodyPr/>
          <a:lstStyle/>
          <a:p>
            <a:pPr algn="ctr"/>
            <a:r>
              <a:rPr lang="en-US" dirty="0" smtClean="0"/>
              <a:t>Funding Applications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a:p>
        </p:txBody>
      </p:sp>
      <p:sp>
        <p:nvSpPr>
          <p:cNvPr id="6" name="Content Placeholder 5"/>
          <p:cNvSpPr>
            <a:spLocks noGrp="1"/>
          </p:cNvSpPr>
          <p:nvPr>
            <p:ph idx="1"/>
          </p:nvPr>
        </p:nvSpPr>
        <p:spPr>
          <a:xfrm>
            <a:off x="298939" y="1072663"/>
            <a:ext cx="8527427" cy="4800600"/>
          </a:xfrm>
        </p:spPr>
        <p:txBody>
          <a:bodyPr/>
          <a:lstStyle/>
          <a:p>
            <a:pPr lvl="0"/>
            <a:r>
              <a:rPr lang="en-US" sz="2400" dirty="0"/>
              <a:t>This screen will show you all the grants available for your Program along with:</a:t>
            </a:r>
            <a:endParaRPr lang="en-US" sz="2000" dirty="0"/>
          </a:p>
          <a:p>
            <a:pPr lvl="1"/>
            <a:r>
              <a:rPr lang="en-US" dirty="0"/>
              <a:t>Status Date</a:t>
            </a:r>
            <a:endParaRPr lang="en-US" sz="1600" dirty="0"/>
          </a:p>
          <a:p>
            <a:pPr lvl="1"/>
            <a:r>
              <a:rPr lang="en-US" dirty="0"/>
              <a:t>Status</a:t>
            </a:r>
            <a:endParaRPr lang="en-US" sz="1600" dirty="0"/>
          </a:p>
          <a:p>
            <a:pPr lvl="1"/>
            <a:r>
              <a:rPr lang="en-US" dirty="0"/>
              <a:t>Revision Number</a:t>
            </a:r>
            <a:endParaRPr lang="en-US" sz="1600" dirty="0"/>
          </a:p>
          <a:p>
            <a:r>
              <a:rPr lang="en-US" dirty="0"/>
              <a:t>You can also toggle back between fiscal years once there are multiple years of a specific </a:t>
            </a:r>
            <a:r>
              <a:rPr lang="en-US" dirty="0" smtClean="0"/>
              <a:t>grant in the system</a:t>
            </a:r>
            <a:endParaRPr lang="en-US" dirty="0"/>
          </a:p>
        </p:txBody>
      </p:sp>
      <p:pic>
        <p:nvPicPr>
          <p:cNvPr id="29" name="Picture 28"/>
          <p:cNvPicPr/>
          <p:nvPr/>
        </p:nvPicPr>
        <p:blipFill rotWithShape="1">
          <a:blip r:embed="rId2" cstate="print">
            <a:extLst>
              <a:ext uri="{28A0092B-C50C-407E-A947-70E740481C1C}">
                <a14:useLocalDpi xmlns:a14="http://schemas.microsoft.com/office/drawing/2010/main" val="0"/>
              </a:ext>
            </a:extLst>
          </a:blip>
          <a:srcRect l="4167" t="13825" r="50694" b="57537"/>
          <a:stretch/>
        </p:blipFill>
        <p:spPr bwMode="auto">
          <a:xfrm>
            <a:off x="652243" y="4154123"/>
            <a:ext cx="7364730" cy="1314450"/>
          </a:xfrm>
          <a:prstGeom prst="rect">
            <a:avLst/>
          </a:prstGeom>
          <a:ln>
            <a:noFill/>
          </a:ln>
          <a:extLst>
            <a:ext uri="{53640926-AAD7-44D8-BBD7-CCE9431645EC}">
              <a14:shadowObscured xmlns:a14="http://schemas.microsoft.com/office/drawing/2010/main"/>
            </a:ext>
          </a:extLst>
        </p:spPr>
      </p:pic>
      <p:sp>
        <p:nvSpPr>
          <p:cNvPr id="30" name="Text Box 2"/>
          <p:cNvSpPr txBox="1">
            <a:spLocks noChangeArrowheads="1"/>
          </p:cNvSpPr>
          <p:nvPr/>
        </p:nvSpPr>
        <p:spPr bwMode="auto">
          <a:xfrm>
            <a:off x="3982183" y="5222193"/>
            <a:ext cx="352425"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3c</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1" name="Text Box 2"/>
          <p:cNvSpPr txBox="1">
            <a:spLocks noChangeArrowheads="1"/>
          </p:cNvSpPr>
          <p:nvPr/>
        </p:nvSpPr>
        <p:spPr bwMode="auto">
          <a:xfrm>
            <a:off x="5632865" y="5213303"/>
            <a:ext cx="36195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3b</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2" name="Text Box 2"/>
          <p:cNvSpPr txBox="1">
            <a:spLocks noChangeArrowheads="1"/>
          </p:cNvSpPr>
          <p:nvPr/>
        </p:nvSpPr>
        <p:spPr bwMode="auto">
          <a:xfrm>
            <a:off x="7293072" y="5213205"/>
            <a:ext cx="32385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3a</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3" name="Right Arrow 32"/>
          <p:cNvSpPr/>
          <p:nvPr/>
        </p:nvSpPr>
        <p:spPr>
          <a:xfrm rot="8134584">
            <a:off x="730246" y="3945745"/>
            <a:ext cx="595630" cy="46609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Text Box 2"/>
          <p:cNvSpPr txBox="1">
            <a:spLocks noChangeArrowheads="1"/>
          </p:cNvSpPr>
          <p:nvPr/>
        </p:nvSpPr>
        <p:spPr bwMode="auto">
          <a:xfrm>
            <a:off x="803301" y="4162818"/>
            <a:ext cx="28575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188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911330"/>
          </a:xfrm>
        </p:spPr>
        <p:txBody>
          <a:bodyPr/>
          <a:lstStyle/>
          <a:p>
            <a:pPr algn="ctr"/>
            <a:r>
              <a:rPr lang="en-US" dirty="0" smtClean="0"/>
              <a:t>Sections Page</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a:p>
        </p:txBody>
      </p:sp>
      <p:sp>
        <p:nvSpPr>
          <p:cNvPr id="8" name="Content Placeholder 7"/>
          <p:cNvSpPr>
            <a:spLocks noGrp="1"/>
          </p:cNvSpPr>
          <p:nvPr>
            <p:ph idx="1"/>
          </p:nvPr>
        </p:nvSpPr>
        <p:spPr>
          <a:xfrm>
            <a:off x="298939" y="975947"/>
            <a:ext cx="8527427" cy="4897316"/>
          </a:xfrm>
        </p:spPr>
        <p:txBody>
          <a:bodyPr/>
          <a:lstStyle/>
          <a:p>
            <a:pPr lvl="0"/>
            <a:r>
              <a:rPr lang="en-US" sz="2400" dirty="0"/>
              <a:t>The top of this page displays the Program name and number along with the fiscal year.  It shows the current application status and the next step in the application process.</a:t>
            </a:r>
            <a:endParaRPr lang="en-US" sz="2000" dirty="0"/>
          </a:p>
          <a:p>
            <a:pPr lvl="1"/>
            <a:r>
              <a:rPr lang="en-US" b="1" i="1" dirty="0">
                <a:solidFill>
                  <a:srgbClr val="FF0000"/>
                </a:solidFill>
              </a:rPr>
              <a:t>Note: You must change the application status to Draft Started in order to be able to use all functionality of the application. </a:t>
            </a:r>
            <a:endParaRPr lang="en-US" sz="1600" i="1" dirty="0">
              <a:solidFill>
                <a:srgbClr val="FF0000"/>
              </a:solidFill>
            </a:endParaRPr>
          </a:p>
          <a:p>
            <a:r>
              <a:rPr lang="en-US" dirty="0"/>
              <a:t>View Change Log – allows a user to view all changes that have occurred within the original </a:t>
            </a:r>
            <a:r>
              <a:rPr lang="en-US" dirty="0" smtClean="0"/>
              <a:t>application or revision</a:t>
            </a:r>
          </a:p>
          <a:p>
            <a:endParaRPr lang="en-US" dirty="0"/>
          </a:p>
        </p:txBody>
      </p:sp>
      <p:sp>
        <p:nvSpPr>
          <p:cNvPr id="10" name="Text Box 2"/>
          <p:cNvSpPr txBox="1">
            <a:spLocks noChangeArrowheads="1"/>
          </p:cNvSpPr>
          <p:nvPr/>
        </p:nvSpPr>
        <p:spPr bwMode="auto">
          <a:xfrm>
            <a:off x="2882900" y="1238250"/>
            <a:ext cx="5207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 Box 4"/>
          <p:cNvSpPr txBox="1">
            <a:spLocks noChangeArrowheads="1"/>
          </p:cNvSpPr>
          <p:nvPr/>
        </p:nvSpPr>
        <p:spPr bwMode="auto">
          <a:xfrm>
            <a:off x="2155825" y="1701800"/>
            <a:ext cx="5207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application or revision.</a:t>
            </a:r>
            <a:endParaRPr kumimoji="0" lang="en-US"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p:cNvPicPr/>
          <p:nvPr/>
        </p:nvPicPr>
        <p:blipFill rotWithShape="1">
          <a:blip r:embed="rId2">
            <a:extLst>
              <a:ext uri="{28A0092B-C50C-407E-A947-70E740481C1C}">
                <a14:useLocalDpi xmlns:a14="http://schemas.microsoft.com/office/drawing/2010/main" val="0"/>
              </a:ext>
            </a:extLst>
          </a:blip>
          <a:srcRect t="14216" r="3262" b="40994"/>
          <a:stretch/>
        </p:blipFill>
        <p:spPr bwMode="auto">
          <a:xfrm>
            <a:off x="665016" y="3600938"/>
            <a:ext cx="7564584" cy="2184399"/>
          </a:xfrm>
          <a:prstGeom prst="rect">
            <a:avLst/>
          </a:prstGeom>
          <a:ln>
            <a:noFill/>
          </a:ln>
          <a:extLst>
            <a:ext uri="{53640926-AAD7-44D8-BBD7-CCE9431645EC}">
              <a14:shadowObscured xmlns:a14="http://schemas.microsoft.com/office/drawing/2010/main"/>
            </a:ext>
          </a:extLst>
        </p:spPr>
      </p:pic>
      <p:sp>
        <p:nvSpPr>
          <p:cNvPr id="9" name="Left Arrow 8"/>
          <p:cNvSpPr/>
          <p:nvPr/>
        </p:nvSpPr>
        <p:spPr>
          <a:xfrm>
            <a:off x="3604663" y="5019540"/>
            <a:ext cx="842645" cy="3200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Left Arrow 10"/>
          <p:cNvSpPr/>
          <p:nvPr/>
        </p:nvSpPr>
        <p:spPr>
          <a:xfrm>
            <a:off x="2676525" y="5529093"/>
            <a:ext cx="795020" cy="34417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649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832199"/>
          </a:xfrm>
        </p:spPr>
        <p:txBody>
          <a:bodyPr/>
          <a:lstStyle/>
          <a:p>
            <a:pPr algn="ctr"/>
            <a:r>
              <a:rPr lang="en-US" dirty="0" smtClean="0"/>
              <a:t>Sections Page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a:p>
        </p:txBody>
      </p:sp>
      <p:sp>
        <p:nvSpPr>
          <p:cNvPr id="12" name="Content Placeholder 11"/>
          <p:cNvSpPr>
            <a:spLocks noGrp="1"/>
          </p:cNvSpPr>
          <p:nvPr>
            <p:ph idx="1"/>
          </p:nvPr>
        </p:nvSpPr>
        <p:spPr>
          <a:xfrm>
            <a:off x="298939" y="975947"/>
            <a:ext cx="8527427" cy="4897316"/>
          </a:xfrm>
        </p:spPr>
        <p:txBody>
          <a:bodyPr/>
          <a:lstStyle/>
          <a:p>
            <a:pPr lvl="0"/>
            <a:r>
              <a:rPr lang="en-US" sz="2400" dirty="0"/>
              <a:t>In the Description Header you can choose to either have it display the section titles only or all pages.  </a:t>
            </a:r>
            <a:endParaRPr lang="en-US" sz="2000" dirty="0"/>
          </a:p>
          <a:p>
            <a:r>
              <a:rPr lang="en-US" sz="2400" dirty="0"/>
              <a:t> </a:t>
            </a:r>
            <a:r>
              <a:rPr lang="en-US" sz="2400" dirty="0" smtClean="0"/>
              <a:t>The </a:t>
            </a:r>
            <a:r>
              <a:rPr lang="en-US" sz="2400" dirty="0"/>
              <a:t>section titles are:</a:t>
            </a:r>
            <a:endParaRPr lang="en-US" sz="2000" dirty="0"/>
          </a:p>
          <a:p>
            <a:pPr lvl="1"/>
            <a:r>
              <a:rPr lang="en-US" dirty="0"/>
              <a:t>History Log – Displays the history of comments and status changes within GPS.  Also contains the ability to post comments and send emails within GPS.</a:t>
            </a:r>
            <a:endParaRPr lang="en-US" sz="1600" dirty="0"/>
          </a:p>
          <a:p>
            <a:pPr lvl="1"/>
            <a:r>
              <a:rPr lang="en-US" dirty="0"/>
              <a:t>Allocations – Displays an overview of the allocations </a:t>
            </a:r>
            <a:r>
              <a:rPr lang="en-US" dirty="0" smtClean="0"/>
              <a:t>once </a:t>
            </a:r>
            <a:r>
              <a:rPr lang="en-US" dirty="0"/>
              <a:t>they are awarded for the </a:t>
            </a:r>
            <a:r>
              <a:rPr lang="en-US" dirty="0" smtClean="0"/>
              <a:t>McKinney-Vento grant</a:t>
            </a:r>
            <a:r>
              <a:rPr lang="en-US" dirty="0"/>
              <a:t>.</a:t>
            </a:r>
            <a:endParaRPr lang="en-US" sz="1600" dirty="0"/>
          </a:p>
          <a:p>
            <a:pPr lvl="1"/>
            <a:r>
              <a:rPr lang="en-US" dirty="0"/>
              <a:t>Contacts – A listing of Program contacts for McKinney-Vento.</a:t>
            </a:r>
            <a:endParaRPr lang="en-US" sz="1600" dirty="0"/>
          </a:p>
          <a:p>
            <a:pPr lvl="1"/>
            <a:r>
              <a:rPr lang="en-US" dirty="0"/>
              <a:t>McKinney-Vento </a:t>
            </a:r>
            <a:r>
              <a:rPr lang="en-US" dirty="0" smtClean="0"/>
              <a:t>Homeless Program </a:t>
            </a:r>
            <a:r>
              <a:rPr lang="en-US" dirty="0"/>
              <a:t>Level – Application Pages</a:t>
            </a:r>
            <a:endParaRPr lang="en-US" sz="1600" dirty="0"/>
          </a:p>
          <a:p>
            <a:pPr lvl="1"/>
            <a:r>
              <a:rPr lang="en-US" dirty="0"/>
              <a:t>McKinney-Vento Homeless </a:t>
            </a:r>
            <a:r>
              <a:rPr lang="en-US" dirty="0" smtClean="0"/>
              <a:t>application</a:t>
            </a:r>
            <a:r>
              <a:rPr lang="en-US" dirty="0"/>
              <a:t>– Application Pages</a:t>
            </a:r>
            <a:endParaRPr lang="en-US" sz="1600" dirty="0"/>
          </a:p>
          <a:p>
            <a:pPr lvl="1"/>
            <a:r>
              <a:rPr lang="en-US" dirty="0"/>
              <a:t>McKinney-Vento </a:t>
            </a:r>
            <a:r>
              <a:rPr lang="en-US" dirty="0" smtClean="0"/>
              <a:t>Homeless Checklist– </a:t>
            </a:r>
            <a:r>
              <a:rPr lang="en-US" dirty="0"/>
              <a:t>Sectional review and rubric for McKinney-Vento Homeless Application.</a:t>
            </a:r>
            <a:endParaRPr lang="en-US" sz="1600" dirty="0"/>
          </a:p>
          <a:p>
            <a:endParaRPr lang="en-US" dirty="0"/>
          </a:p>
        </p:txBody>
      </p:sp>
    </p:spTree>
    <p:extLst>
      <p:ext uri="{BB962C8B-B14F-4D97-AF65-F5344CB8AC3E}">
        <p14:creationId xmlns:p14="http://schemas.microsoft.com/office/powerpoint/2010/main" val="136793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858576"/>
          </a:xfrm>
        </p:spPr>
        <p:txBody>
          <a:bodyPr/>
          <a:lstStyle/>
          <a:p>
            <a:pPr algn="ctr"/>
            <a:r>
              <a:rPr lang="en-US" dirty="0" smtClean="0"/>
              <a:t>Sections Page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a:p>
        </p:txBody>
      </p:sp>
      <p:pic>
        <p:nvPicPr>
          <p:cNvPr id="6" name="Picture 5"/>
          <p:cNvPicPr/>
          <p:nvPr/>
        </p:nvPicPr>
        <p:blipFill rotWithShape="1">
          <a:blip r:embed="rId2"/>
          <a:srcRect l="4167" t="13581" r="51505" b="16872"/>
          <a:stretch/>
        </p:blipFill>
        <p:spPr bwMode="auto">
          <a:xfrm>
            <a:off x="298939" y="1106366"/>
            <a:ext cx="8375015" cy="3695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061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09107"/>
          </a:xfrm>
        </p:spPr>
        <p:txBody>
          <a:bodyPr/>
          <a:lstStyle/>
          <a:p>
            <a:pPr algn="ctr"/>
            <a:r>
              <a:rPr lang="en-US" dirty="0" smtClean="0"/>
              <a:t>Sections Page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16</a:t>
            </a:fld>
            <a:endParaRPr lang="en-US"/>
          </a:p>
        </p:txBody>
      </p:sp>
      <p:sp>
        <p:nvSpPr>
          <p:cNvPr id="8" name="Content Placeholder 7"/>
          <p:cNvSpPr>
            <a:spLocks noGrp="1"/>
          </p:cNvSpPr>
          <p:nvPr>
            <p:ph idx="1"/>
          </p:nvPr>
        </p:nvSpPr>
        <p:spPr>
          <a:xfrm>
            <a:off x="298939" y="782515"/>
            <a:ext cx="8527427" cy="5090747"/>
          </a:xfrm>
        </p:spPr>
        <p:txBody>
          <a:bodyPr/>
          <a:lstStyle/>
          <a:p>
            <a:pPr lvl="0"/>
            <a:r>
              <a:rPr lang="en-US" sz="2400" dirty="0"/>
              <a:t>Validations – provides messages related to each section and page.  </a:t>
            </a:r>
            <a:endParaRPr lang="en-US" sz="2000" dirty="0"/>
          </a:p>
          <a:p>
            <a:pPr lvl="2"/>
            <a:r>
              <a:rPr lang="en-US" sz="1600" b="1" i="1" dirty="0">
                <a:solidFill>
                  <a:srgbClr val="FF0000"/>
                </a:solidFill>
              </a:rPr>
              <a:t>Note:  Messages display errors and warnings that must be addressed in order to successfully submit the application.</a:t>
            </a:r>
            <a:endParaRPr lang="en-US" sz="1400" b="1" i="1" dirty="0">
              <a:solidFill>
                <a:srgbClr val="FF0000"/>
              </a:solidFill>
            </a:endParaRPr>
          </a:p>
          <a:p>
            <a:pPr lvl="1"/>
            <a:r>
              <a:rPr lang="en-US" dirty="0"/>
              <a:t>Section messages will display errors and warnings for the selected section or page</a:t>
            </a:r>
            <a:r>
              <a:rPr lang="en-US" dirty="0" smtClean="0"/>
              <a:t>.</a:t>
            </a:r>
          </a:p>
          <a:p>
            <a:pPr lvl="1"/>
            <a:r>
              <a:rPr lang="en-US" sz="1600" dirty="0" smtClean="0"/>
              <a:t>All messages will display errors and warnings for all sections of the McKinney-Vento Application</a:t>
            </a:r>
            <a:endParaRPr lang="en-US" sz="1600" dirty="0"/>
          </a:p>
          <a:p>
            <a:endParaRPr lang="en-US" dirty="0"/>
          </a:p>
        </p:txBody>
      </p:sp>
      <p:pic>
        <p:nvPicPr>
          <p:cNvPr id="7" name="Picture 6"/>
          <p:cNvPicPr/>
          <p:nvPr/>
        </p:nvPicPr>
        <p:blipFill rotWithShape="1">
          <a:blip r:embed="rId2"/>
          <a:srcRect l="4167" t="13581" r="51505" b="16872"/>
          <a:stretch/>
        </p:blipFill>
        <p:spPr bwMode="auto">
          <a:xfrm>
            <a:off x="1189532" y="3022331"/>
            <a:ext cx="6746240" cy="2976245"/>
          </a:xfrm>
          <a:prstGeom prst="rect">
            <a:avLst/>
          </a:prstGeom>
          <a:ln>
            <a:noFill/>
          </a:ln>
          <a:extLst>
            <a:ext uri="{53640926-AAD7-44D8-BBD7-CCE9431645EC}">
              <a14:shadowObscured xmlns:a14="http://schemas.microsoft.com/office/drawing/2010/main"/>
            </a:ext>
          </a:extLst>
        </p:spPr>
      </p:pic>
      <p:sp>
        <p:nvSpPr>
          <p:cNvPr id="10" name="Left Arrow 9"/>
          <p:cNvSpPr/>
          <p:nvPr/>
        </p:nvSpPr>
        <p:spPr>
          <a:xfrm rot="10800000">
            <a:off x="6029668" y="4413606"/>
            <a:ext cx="56642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3732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656353"/>
          </a:xfrm>
        </p:spPr>
        <p:txBody>
          <a:bodyPr/>
          <a:lstStyle/>
          <a:p>
            <a:pPr algn="ctr"/>
            <a:r>
              <a:rPr lang="en-US" dirty="0" smtClean="0"/>
              <a:t>Sections Page (Cont.)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17</a:t>
            </a:fld>
            <a:endParaRPr lang="en-US"/>
          </a:p>
        </p:txBody>
      </p:sp>
      <p:sp>
        <p:nvSpPr>
          <p:cNvPr id="7" name="Content Placeholder 6"/>
          <p:cNvSpPr>
            <a:spLocks noGrp="1"/>
          </p:cNvSpPr>
          <p:nvPr>
            <p:ph idx="1"/>
          </p:nvPr>
        </p:nvSpPr>
        <p:spPr>
          <a:xfrm>
            <a:off x="193432" y="800101"/>
            <a:ext cx="8527427" cy="7280032"/>
          </a:xfrm>
        </p:spPr>
        <p:txBody>
          <a:bodyPr/>
          <a:lstStyle/>
          <a:p>
            <a:pPr lvl="0"/>
            <a:r>
              <a:rPr lang="en-US" sz="2400" dirty="0"/>
              <a:t>Print– Select print next to each section in order to print that specific page in a PDF Format.  </a:t>
            </a:r>
            <a:endParaRPr lang="en-US" sz="2000" dirty="0"/>
          </a:p>
          <a:p>
            <a:pPr lvl="0"/>
            <a:r>
              <a:rPr lang="en-US" sz="2400" dirty="0"/>
              <a:t>Print Select Items - Selecting the Print Select Items checkbox allows you to select multiple sections and pages to print in a PDF Format. </a:t>
            </a:r>
            <a:endParaRPr lang="en-US" sz="2000" dirty="0"/>
          </a:p>
          <a:p>
            <a:pPr lvl="1"/>
            <a:r>
              <a:rPr lang="en-US" b="1" i="1" dirty="0">
                <a:solidFill>
                  <a:srgbClr val="FF0000"/>
                </a:solidFill>
              </a:rPr>
              <a:t>Note:  Pop up blocker must be turned off on your computer in order for the print pages to pop up for viewing.</a:t>
            </a:r>
            <a:endParaRPr lang="en-US" sz="1600" dirty="0">
              <a:solidFill>
                <a:srgbClr val="FF0000"/>
              </a:solidFill>
            </a:endParaRPr>
          </a:p>
          <a:p>
            <a:endParaRPr lang="en-US" dirty="0"/>
          </a:p>
        </p:txBody>
      </p:sp>
      <p:pic>
        <p:nvPicPr>
          <p:cNvPr id="11" name="Picture 10"/>
          <p:cNvPicPr/>
          <p:nvPr/>
        </p:nvPicPr>
        <p:blipFill rotWithShape="1">
          <a:blip r:embed="rId2"/>
          <a:srcRect l="4167" t="13581" r="51505" b="29457"/>
          <a:stretch/>
        </p:blipFill>
        <p:spPr bwMode="auto">
          <a:xfrm>
            <a:off x="1499834" y="3327397"/>
            <a:ext cx="6746240" cy="2437692"/>
          </a:xfrm>
          <a:prstGeom prst="rect">
            <a:avLst/>
          </a:prstGeom>
          <a:ln>
            <a:noFill/>
          </a:ln>
          <a:extLst>
            <a:ext uri="{53640926-AAD7-44D8-BBD7-CCE9431645EC}">
              <a14:shadowObscured xmlns:a14="http://schemas.microsoft.com/office/drawing/2010/main"/>
            </a:ext>
          </a:extLst>
        </p:spPr>
      </p:pic>
      <p:sp>
        <p:nvSpPr>
          <p:cNvPr id="9" name="Left Arrow 8"/>
          <p:cNvSpPr/>
          <p:nvPr/>
        </p:nvSpPr>
        <p:spPr>
          <a:xfrm rot="13062115">
            <a:off x="7141734" y="3687621"/>
            <a:ext cx="56642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 Arrow 9"/>
          <p:cNvSpPr/>
          <p:nvPr/>
        </p:nvSpPr>
        <p:spPr>
          <a:xfrm rot="10800000">
            <a:off x="7210751" y="4791077"/>
            <a:ext cx="56642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668557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753068"/>
          </a:xfrm>
        </p:spPr>
        <p:txBody>
          <a:bodyPr/>
          <a:lstStyle/>
          <a:p>
            <a:pPr algn="ctr"/>
            <a:r>
              <a:rPr lang="en-US" dirty="0" smtClean="0"/>
              <a:t>Contacts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18</a:t>
            </a:fld>
            <a:endParaRPr lang="en-US"/>
          </a:p>
        </p:txBody>
      </p:sp>
      <p:sp>
        <p:nvSpPr>
          <p:cNvPr id="6" name="Content Placeholder 5"/>
          <p:cNvSpPr>
            <a:spLocks noGrp="1"/>
          </p:cNvSpPr>
          <p:nvPr>
            <p:ph idx="1"/>
          </p:nvPr>
        </p:nvSpPr>
        <p:spPr>
          <a:xfrm>
            <a:off x="298939" y="896817"/>
            <a:ext cx="8527427" cy="4976446"/>
          </a:xfrm>
        </p:spPr>
        <p:txBody>
          <a:bodyPr/>
          <a:lstStyle/>
          <a:p>
            <a:pPr lvl="0"/>
            <a:r>
              <a:rPr lang="en-US" dirty="0"/>
              <a:t>This page contains a listing of Program </a:t>
            </a:r>
            <a:r>
              <a:rPr lang="en-US" dirty="0" smtClean="0"/>
              <a:t>contact(s) </a:t>
            </a:r>
            <a:r>
              <a:rPr lang="en-US" dirty="0"/>
              <a:t>for </a:t>
            </a:r>
            <a:r>
              <a:rPr lang="en-US" dirty="0" smtClean="0"/>
              <a:t>McKinney-Vento Homeless</a:t>
            </a:r>
            <a:endParaRPr lang="en-US" dirty="0"/>
          </a:p>
          <a:p>
            <a:pPr lvl="0"/>
            <a:r>
              <a:rPr lang="en-US" dirty="0"/>
              <a:t>A contact is required for the </a:t>
            </a:r>
            <a:r>
              <a:rPr lang="en-US" dirty="0" smtClean="0"/>
              <a:t>McKinney-Vento Homeless Application.</a:t>
            </a:r>
            <a:endParaRPr lang="en-US" dirty="0"/>
          </a:p>
          <a:p>
            <a:pPr lvl="1"/>
            <a:r>
              <a:rPr lang="en-US" b="1" i="1" dirty="0" smtClean="0">
                <a:solidFill>
                  <a:srgbClr val="FF0000"/>
                </a:solidFill>
              </a:rPr>
              <a:t>Note</a:t>
            </a:r>
            <a:r>
              <a:rPr lang="en-US" b="1" i="1" dirty="0">
                <a:solidFill>
                  <a:srgbClr val="FF0000"/>
                </a:solidFill>
              </a:rPr>
              <a:t>: if a contact is not selected it will result in an error which will prevent the application from being ready to submit.</a:t>
            </a:r>
            <a:endParaRPr lang="en-US" dirty="0">
              <a:solidFill>
                <a:srgbClr val="FF0000"/>
              </a:solidFill>
            </a:endParaRPr>
          </a:p>
          <a:p>
            <a:pPr lvl="0"/>
            <a:r>
              <a:rPr lang="en-US" dirty="0"/>
              <a:t>The drop down will display the available users for your Program.</a:t>
            </a:r>
          </a:p>
          <a:p>
            <a:pPr lvl="1"/>
            <a:r>
              <a:rPr lang="en-US" b="1" i="1" dirty="0">
                <a:solidFill>
                  <a:srgbClr val="FF0000"/>
                </a:solidFill>
              </a:rPr>
              <a:t>Note: If any of the contact names are not showing up please contact WVDE utilizing the Contact WVDE Page</a:t>
            </a:r>
            <a:r>
              <a:rPr lang="en-US" dirty="0">
                <a:solidFill>
                  <a:srgbClr val="FF0000"/>
                </a:solidFill>
              </a:rPr>
              <a:t> (</a:t>
            </a:r>
            <a:r>
              <a:rPr lang="en-US" u="sng" dirty="0">
                <a:solidFill>
                  <a:srgbClr val="FF0000"/>
                </a:solidFill>
                <a:hlinkClick r:id="rId2"/>
              </a:rPr>
              <a:t>http://wvde.state.wv.us/forms/federal-programs/gps-help/</a:t>
            </a:r>
            <a:r>
              <a:rPr lang="en-US" dirty="0">
                <a:solidFill>
                  <a:srgbClr val="FF0000"/>
                </a:solidFill>
              </a:rPr>
              <a:t> ).</a:t>
            </a:r>
            <a:endParaRPr lang="en-US" sz="1600" dirty="0">
              <a:solidFill>
                <a:srgbClr val="FF0000"/>
              </a:solidFill>
            </a:endParaRPr>
          </a:p>
          <a:p>
            <a:endParaRPr lang="en-US" dirty="0"/>
          </a:p>
        </p:txBody>
      </p:sp>
      <p:pic>
        <p:nvPicPr>
          <p:cNvPr id="9" name="Picture 8"/>
          <p:cNvPicPr/>
          <p:nvPr/>
        </p:nvPicPr>
        <p:blipFill rotWithShape="1">
          <a:blip r:embed="rId3"/>
          <a:srcRect l="4282" t="13169" r="68171" b="63786"/>
          <a:stretch/>
        </p:blipFill>
        <p:spPr bwMode="auto">
          <a:xfrm>
            <a:off x="536330" y="3954741"/>
            <a:ext cx="7772400" cy="1828800"/>
          </a:xfrm>
          <a:prstGeom prst="rect">
            <a:avLst/>
          </a:prstGeom>
          <a:ln>
            <a:noFill/>
          </a:ln>
          <a:extLst>
            <a:ext uri="{53640926-AAD7-44D8-BBD7-CCE9431645EC}">
              <a14:shadowObscured xmlns:a14="http://schemas.microsoft.com/office/drawing/2010/main"/>
            </a:ext>
          </a:extLst>
        </p:spPr>
      </p:pic>
      <p:sp>
        <p:nvSpPr>
          <p:cNvPr id="8" name="Left Arrow 7"/>
          <p:cNvSpPr/>
          <p:nvPr/>
        </p:nvSpPr>
        <p:spPr>
          <a:xfrm rot="2309643">
            <a:off x="6696678" y="5294947"/>
            <a:ext cx="691787" cy="587582"/>
          </a:xfrm>
          <a:prstGeom prst="left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41772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70653"/>
          </a:xfrm>
        </p:spPr>
        <p:txBody>
          <a:bodyPr/>
          <a:lstStyle/>
          <a:p>
            <a:pPr algn="ctr"/>
            <a:r>
              <a:rPr lang="en-US" dirty="0" smtClean="0"/>
              <a:t>Save and Go To</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19</a:t>
            </a:fld>
            <a:endParaRPr lang="en-US"/>
          </a:p>
        </p:txBody>
      </p:sp>
      <p:sp>
        <p:nvSpPr>
          <p:cNvPr id="8" name="Content Placeholder 7"/>
          <p:cNvSpPr>
            <a:spLocks noGrp="1"/>
          </p:cNvSpPr>
          <p:nvPr>
            <p:ph idx="1"/>
          </p:nvPr>
        </p:nvSpPr>
        <p:spPr>
          <a:xfrm>
            <a:off x="298939" y="914401"/>
            <a:ext cx="8527427" cy="4958862"/>
          </a:xfrm>
        </p:spPr>
        <p:txBody>
          <a:bodyPr/>
          <a:lstStyle/>
          <a:p>
            <a:r>
              <a:rPr lang="en-US" dirty="0"/>
              <a:t>To get access to another page or section in the McKinney-Vento Homeless Application and to save the progress you have made on your current page please select the Save and Go To button at the top or bottom of every page</a:t>
            </a:r>
            <a:r>
              <a:rPr lang="en-US" dirty="0" smtClean="0"/>
              <a:t>.</a:t>
            </a:r>
          </a:p>
          <a:p>
            <a:pPr lvl="0"/>
            <a:r>
              <a:rPr lang="en-US" sz="2400" dirty="0" smtClean="0"/>
              <a:t>Options </a:t>
            </a:r>
            <a:r>
              <a:rPr lang="en-US" sz="2400" dirty="0"/>
              <a:t>under Save and Go To:</a:t>
            </a:r>
            <a:endParaRPr lang="en-US" sz="2000" dirty="0"/>
          </a:p>
          <a:p>
            <a:pPr lvl="1"/>
            <a:r>
              <a:rPr lang="en-US" dirty="0"/>
              <a:t>Current Page </a:t>
            </a:r>
            <a:endParaRPr lang="en-US" sz="1600" dirty="0"/>
          </a:p>
          <a:p>
            <a:pPr lvl="1"/>
            <a:r>
              <a:rPr lang="en-US" dirty="0"/>
              <a:t>Next Page</a:t>
            </a:r>
            <a:endParaRPr lang="en-US" sz="1600" dirty="0"/>
          </a:p>
          <a:p>
            <a:pPr lvl="1"/>
            <a:r>
              <a:rPr lang="en-US" dirty="0"/>
              <a:t>Previous Page </a:t>
            </a:r>
            <a:endParaRPr lang="en-US" sz="1600" dirty="0"/>
          </a:p>
          <a:p>
            <a:pPr lvl="1"/>
            <a:r>
              <a:rPr lang="en-US" dirty="0"/>
              <a:t>Sections </a:t>
            </a:r>
            <a:endParaRPr lang="en-US" sz="1600" dirty="0"/>
          </a:p>
          <a:p>
            <a:pPr lvl="1"/>
            <a:r>
              <a:rPr lang="en-US" dirty="0"/>
              <a:t>History Log </a:t>
            </a:r>
            <a:endParaRPr lang="en-US" sz="1600" dirty="0"/>
          </a:p>
          <a:p>
            <a:pPr lvl="1"/>
            <a:r>
              <a:rPr lang="en-US" dirty="0"/>
              <a:t>Allocations</a:t>
            </a:r>
            <a:endParaRPr lang="en-US" sz="1600" dirty="0"/>
          </a:p>
          <a:p>
            <a:pPr lvl="1"/>
            <a:r>
              <a:rPr lang="en-US" dirty="0"/>
              <a:t>Contacts</a:t>
            </a:r>
            <a:endParaRPr lang="en-US" sz="1600" dirty="0"/>
          </a:p>
          <a:p>
            <a:pPr lvl="1"/>
            <a:r>
              <a:rPr lang="en-US" dirty="0" smtClean="0"/>
              <a:t>McKinney-Vento Homeless– </a:t>
            </a:r>
            <a:r>
              <a:rPr lang="en-US" dirty="0"/>
              <a:t>Program Level</a:t>
            </a:r>
            <a:endParaRPr lang="en-US" sz="1600" dirty="0"/>
          </a:p>
          <a:p>
            <a:pPr lvl="1"/>
            <a:r>
              <a:rPr lang="en-US" dirty="0"/>
              <a:t>McKinney-Vento Homeless– Application</a:t>
            </a:r>
            <a:endParaRPr lang="en-US" sz="1600" dirty="0"/>
          </a:p>
          <a:p>
            <a:pPr lvl="1"/>
            <a:r>
              <a:rPr lang="en-US" dirty="0"/>
              <a:t>McKinney-Vento Homeless - Checklist</a:t>
            </a:r>
            <a:endParaRPr lang="en-US" sz="1600" dirty="0"/>
          </a:p>
          <a:p>
            <a:endParaRPr lang="en-US" dirty="0"/>
          </a:p>
        </p:txBody>
      </p:sp>
      <p:pic>
        <p:nvPicPr>
          <p:cNvPr id="7" name="Picture 6"/>
          <p:cNvPicPr/>
          <p:nvPr/>
        </p:nvPicPr>
        <p:blipFill rotWithShape="1">
          <a:blip r:embed="rId2"/>
          <a:srcRect l="8004" t="20636" r="85492" b="56154"/>
          <a:stretch/>
        </p:blipFill>
        <p:spPr bwMode="auto">
          <a:xfrm>
            <a:off x="5436112" y="2327030"/>
            <a:ext cx="2808605" cy="2819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736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lstStyle/>
          <a:p>
            <a:pPr algn="ctr"/>
            <a:r>
              <a:rPr lang="en-US" dirty="0" smtClean="0"/>
              <a:t>Application Supplements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0"/>
            <a:r>
              <a:rPr lang="en-US" dirty="0" smtClean="0"/>
              <a:t>Under Funding on the Blue Navigation Tab select Application Supplements</a:t>
            </a:r>
            <a:endParaRPr lang="en-US" dirty="0"/>
          </a:p>
          <a:p>
            <a:endParaRPr lang="en-US" dirty="0"/>
          </a:p>
        </p:txBody>
      </p:sp>
      <p:sp>
        <p:nvSpPr>
          <p:cNvPr id="8" name="Left Arrow 7"/>
          <p:cNvSpPr/>
          <p:nvPr/>
        </p:nvSpPr>
        <p:spPr>
          <a:xfrm rot="1537913">
            <a:off x="6314558" y="3795094"/>
            <a:ext cx="56642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p:nvPr/>
        </p:nvPicPr>
        <p:blipFill rotWithShape="1">
          <a:blip r:embed="rId2"/>
          <a:srcRect l="962" t="12434" r="80281" b="48413"/>
          <a:stretch/>
        </p:blipFill>
        <p:spPr bwMode="auto">
          <a:xfrm>
            <a:off x="2876550" y="1438275"/>
            <a:ext cx="3390900" cy="3981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367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26691"/>
          </a:xfrm>
        </p:spPr>
        <p:txBody>
          <a:bodyPr/>
          <a:lstStyle/>
          <a:p>
            <a:pPr algn="ctr"/>
            <a:r>
              <a:rPr lang="en-US" dirty="0" smtClean="0"/>
              <a:t>Program Instruction and Guidance</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20</a:t>
            </a:fld>
            <a:endParaRPr lang="en-US"/>
          </a:p>
        </p:txBody>
      </p:sp>
      <p:sp>
        <p:nvSpPr>
          <p:cNvPr id="7" name="Content Placeholder 6"/>
          <p:cNvSpPr>
            <a:spLocks noGrp="1"/>
          </p:cNvSpPr>
          <p:nvPr>
            <p:ph idx="1"/>
          </p:nvPr>
        </p:nvSpPr>
        <p:spPr>
          <a:xfrm>
            <a:off x="298939" y="870439"/>
            <a:ext cx="8527427" cy="5002824"/>
          </a:xfrm>
        </p:spPr>
        <p:txBody>
          <a:bodyPr/>
          <a:lstStyle/>
          <a:p>
            <a:pPr lvl="0"/>
            <a:r>
              <a:rPr lang="en-US" sz="2000" dirty="0" smtClean="0"/>
              <a:t>The Program Instruction and Guidance page has some guidance documents and instructions for the McKinney-Vento Homeless Application.  </a:t>
            </a:r>
            <a:endParaRPr lang="en-US" sz="1800" dirty="0"/>
          </a:p>
          <a:p>
            <a:endParaRPr lang="en-US" dirty="0"/>
          </a:p>
        </p:txBody>
      </p:sp>
      <p:pic>
        <p:nvPicPr>
          <p:cNvPr id="5" name="Picture 4"/>
          <p:cNvPicPr/>
          <p:nvPr/>
        </p:nvPicPr>
        <p:blipFill rotWithShape="1">
          <a:blip r:embed="rId2"/>
          <a:srcRect l="4283" t="14404" r="73033" b="54732"/>
          <a:stretch/>
        </p:blipFill>
        <p:spPr bwMode="auto">
          <a:xfrm>
            <a:off x="1074737" y="2090737"/>
            <a:ext cx="6994525" cy="2676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072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647561"/>
          </a:xfrm>
        </p:spPr>
        <p:txBody>
          <a:bodyPr/>
          <a:lstStyle/>
          <a:p>
            <a:pPr algn="ctr"/>
            <a:r>
              <a:rPr lang="en-US" dirty="0" smtClean="0"/>
              <a:t>Assurances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21</a:t>
            </a:fld>
            <a:endParaRPr lang="en-US"/>
          </a:p>
        </p:txBody>
      </p:sp>
      <p:sp>
        <p:nvSpPr>
          <p:cNvPr id="3" name="Content Placeholder 2"/>
          <p:cNvSpPr>
            <a:spLocks noGrp="1"/>
          </p:cNvSpPr>
          <p:nvPr>
            <p:ph idx="1"/>
          </p:nvPr>
        </p:nvSpPr>
        <p:spPr/>
        <p:txBody>
          <a:bodyPr/>
          <a:lstStyle/>
          <a:p>
            <a:r>
              <a:rPr lang="en-US" dirty="0" smtClean="0"/>
              <a:t>Please read through these assurances and then mark the box at the top that you will follow the regulations.</a:t>
            </a:r>
            <a:endParaRPr lang="en-US" dirty="0"/>
          </a:p>
        </p:txBody>
      </p:sp>
      <p:pic>
        <p:nvPicPr>
          <p:cNvPr id="7" name="Picture 6"/>
          <p:cNvPicPr/>
          <p:nvPr/>
        </p:nvPicPr>
        <p:blipFill rotWithShape="1">
          <a:blip r:embed="rId2"/>
          <a:srcRect l="4166" t="14404" r="50580" b="40123"/>
          <a:stretch/>
        </p:blipFill>
        <p:spPr bwMode="auto">
          <a:xfrm>
            <a:off x="235218" y="2687148"/>
            <a:ext cx="8796655" cy="2486025"/>
          </a:xfrm>
          <a:prstGeom prst="rect">
            <a:avLst/>
          </a:prstGeom>
          <a:ln>
            <a:noFill/>
          </a:ln>
          <a:extLst>
            <a:ext uri="{53640926-AAD7-44D8-BBD7-CCE9431645EC}">
              <a14:shadowObscured xmlns:a14="http://schemas.microsoft.com/office/drawing/2010/main"/>
            </a:ext>
          </a:extLst>
        </p:spPr>
      </p:pic>
      <p:sp>
        <p:nvSpPr>
          <p:cNvPr id="8" name="Left Arrow 7"/>
          <p:cNvSpPr/>
          <p:nvPr/>
        </p:nvSpPr>
        <p:spPr>
          <a:xfrm rot="19111180">
            <a:off x="481874" y="2989160"/>
            <a:ext cx="427529" cy="336477"/>
          </a:xfrm>
          <a:prstGeom prst="leftArrow">
            <a:avLst>
              <a:gd name="adj1" fmla="val 33832"/>
              <a:gd name="adj2" fmla="val 50000"/>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2584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673938"/>
          </a:xfrm>
        </p:spPr>
        <p:txBody>
          <a:bodyPr/>
          <a:lstStyle/>
          <a:p>
            <a:pPr algn="ctr"/>
            <a:r>
              <a:rPr lang="en-US" dirty="0" smtClean="0"/>
              <a:t>Related Documents</a:t>
            </a:r>
            <a:endParaRPr lang="en-US" dirty="0"/>
          </a:p>
        </p:txBody>
      </p:sp>
      <p:sp>
        <p:nvSpPr>
          <p:cNvPr id="3" name="Content Placeholder 2"/>
          <p:cNvSpPr>
            <a:spLocks noGrp="1"/>
          </p:cNvSpPr>
          <p:nvPr>
            <p:ph idx="1"/>
          </p:nvPr>
        </p:nvSpPr>
        <p:spPr>
          <a:xfrm>
            <a:off x="298939" y="817687"/>
            <a:ext cx="8527427" cy="5055576"/>
          </a:xfrm>
        </p:spPr>
        <p:txBody>
          <a:bodyPr/>
          <a:lstStyle/>
          <a:p>
            <a:pPr lvl="1"/>
            <a:r>
              <a:rPr lang="en-US" dirty="0" smtClean="0"/>
              <a:t>There are 2 Required Related Documents that must be uploaded.  </a:t>
            </a:r>
            <a:endParaRPr lang="en-US" sz="1600" dirty="0"/>
          </a:p>
          <a:p>
            <a:pPr lvl="2"/>
            <a:r>
              <a:rPr lang="en-US" sz="1600" b="1" dirty="0">
                <a:solidFill>
                  <a:srgbClr val="FF0000"/>
                </a:solidFill>
              </a:rPr>
              <a:t>Note: </a:t>
            </a:r>
            <a:r>
              <a:rPr lang="en-US" sz="1600" b="1" dirty="0" smtClean="0">
                <a:solidFill>
                  <a:srgbClr val="FF0000"/>
                </a:solidFill>
              </a:rPr>
              <a:t>If these documents are not uploaded you will not be able to submit your application</a:t>
            </a:r>
            <a:endParaRPr lang="en-US" sz="1400" dirty="0">
              <a:solidFill>
                <a:srgbClr val="FF0000"/>
              </a:solidFill>
            </a:endParaRPr>
          </a:p>
          <a:p>
            <a:pPr lvl="1"/>
            <a:r>
              <a:rPr lang="en-US" dirty="0" smtClean="0"/>
              <a:t>The documents are:</a:t>
            </a:r>
          </a:p>
          <a:p>
            <a:pPr lvl="2"/>
            <a:r>
              <a:rPr lang="en-US" sz="1300" dirty="0" smtClean="0"/>
              <a:t>McKinney-Vento Homeless Identification and Services Brochure</a:t>
            </a:r>
          </a:p>
          <a:p>
            <a:pPr lvl="2"/>
            <a:r>
              <a:rPr lang="en-US" sz="1300" dirty="0" smtClean="0"/>
              <a:t>Proof of Staff Development for both Service and Professional School Personnel</a:t>
            </a:r>
            <a:endParaRPr lang="en-US" sz="1300"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22</a:t>
            </a:fld>
            <a:endParaRPr lang="en-US"/>
          </a:p>
        </p:txBody>
      </p:sp>
      <p:pic>
        <p:nvPicPr>
          <p:cNvPr id="5" name="Picture 4"/>
          <p:cNvPicPr/>
          <p:nvPr/>
        </p:nvPicPr>
        <p:blipFill rotWithShape="1">
          <a:blip r:embed="rId2"/>
          <a:srcRect l="4282" t="13992" r="62384" b="65021"/>
          <a:stretch/>
        </p:blipFill>
        <p:spPr bwMode="auto">
          <a:xfrm>
            <a:off x="242252" y="2811706"/>
            <a:ext cx="8659495" cy="1533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656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629976"/>
          </a:xfrm>
        </p:spPr>
        <p:txBody>
          <a:bodyPr/>
          <a:lstStyle/>
          <a:p>
            <a:pPr algn="ctr"/>
            <a:r>
              <a:rPr lang="en-US" dirty="0" smtClean="0"/>
              <a:t>McKinney-Vento Homeless Application</a:t>
            </a:r>
            <a:endParaRPr lang="en-US" dirty="0"/>
          </a:p>
        </p:txBody>
      </p:sp>
      <p:sp>
        <p:nvSpPr>
          <p:cNvPr id="3" name="Content Placeholder 2"/>
          <p:cNvSpPr>
            <a:spLocks noGrp="1"/>
          </p:cNvSpPr>
          <p:nvPr>
            <p:ph idx="1"/>
          </p:nvPr>
        </p:nvSpPr>
        <p:spPr>
          <a:xfrm>
            <a:off x="298939" y="1213338"/>
            <a:ext cx="8527427" cy="4659924"/>
          </a:xfrm>
        </p:spPr>
        <p:txBody>
          <a:bodyPr/>
          <a:lstStyle/>
          <a:p>
            <a:pPr lvl="0"/>
            <a:r>
              <a:rPr lang="en-US" dirty="0"/>
              <a:t>Back on the Sections page under the </a:t>
            </a:r>
            <a:r>
              <a:rPr lang="en-US" dirty="0" smtClean="0"/>
              <a:t>McKinney-Vento Homeless </a:t>
            </a:r>
            <a:r>
              <a:rPr lang="en-US" dirty="0"/>
              <a:t>Application Section is a drop box that will need to be completed in order to pull up the rest of the application for McKinney-Vento Homeless funding.</a:t>
            </a:r>
          </a:p>
          <a:p>
            <a:pPr lvl="1"/>
            <a:r>
              <a:rPr lang="en-US" b="1" i="1" dirty="0">
                <a:solidFill>
                  <a:srgbClr val="FF0000"/>
                </a:solidFill>
              </a:rPr>
              <a:t>Note: The </a:t>
            </a:r>
            <a:r>
              <a:rPr lang="en-US" b="1" i="1" dirty="0" smtClean="0">
                <a:solidFill>
                  <a:srgbClr val="FF0000"/>
                </a:solidFill>
              </a:rPr>
              <a:t>District </a:t>
            </a:r>
            <a:r>
              <a:rPr lang="en-US" b="1" i="1" dirty="0">
                <a:solidFill>
                  <a:srgbClr val="FF0000"/>
                </a:solidFill>
              </a:rPr>
              <a:t>Level Budget is not editable it is only there as a reference to show what has been budgeted at the application levels. </a:t>
            </a:r>
            <a:endParaRPr lang="en-US" sz="1600" dirty="0">
              <a:solidFill>
                <a:srgbClr val="FF0000"/>
              </a:solidFill>
            </a:endParaRPr>
          </a:p>
          <a:p>
            <a:r>
              <a:rPr lang="en-US" dirty="0"/>
              <a:t>Select the drop down box and then select Add Grant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23</a:t>
            </a:fld>
            <a:endParaRPr lang="en-US"/>
          </a:p>
        </p:txBody>
      </p:sp>
    </p:spTree>
    <p:extLst>
      <p:ext uri="{BB962C8B-B14F-4D97-AF65-F5344CB8AC3E}">
        <p14:creationId xmlns:p14="http://schemas.microsoft.com/office/powerpoint/2010/main" val="337021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normAutofit fontScale="90000"/>
          </a:bodyPr>
          <a:lstStyle/>
          <a:p>
            <a:pPr algn="ctr"/>
            <a:r>
              <a:rPr lang="en-US" dirty="0"/>
              <a:t>McKinney-Vento Homeless Application </a:t>
            </a:r>
            <a:r>
              <a:rPr lang="en-US" dirty="0" smtClean="0"/>
              <a:t>(Cont.)</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24</a:t>
            </a:fld>
            <a:endParaRPr lang="en-US"/>
          </a:p>
        </p:txBody>
      </p:sp>
      <p:pic>
        <p:nvPicPr>
          <p:cNvPr id="7" name="Picture 6"/>
          <p:cNvPicPr/>
          <p:nvPr/>
        </p:nvPicPr>
        <p:blipFill rotWithShape="1">
          <a:blip r:embed="rId2"/>
          <a:srcRect l="4235" t="14553" r="85185" b="29661"/>
          <a:stretch/>
        </p:blipFill>
        <p:spPr bwMode="auto">
          <a:xfrm>
            <a:off x="2747739" y="1121836"/>
            <a:ext cx="2729230" cy="4047490"/>
          </a:xfrm>
          <a:prstGeom prst="rect">
            <a:avLst/>
          </a:prstGeom>
          <a:ln>
            <a:noFill/>
          </a:ln>
          <a:extLst>
            <a:ext uri="{53640926-AAD7-44D8-BBD7-CCE9431645EC}">
              <a14:shadowObscured xmlns:a14="http://schemas.microsoft.com/office/drawing/2010/main"/>
            </a:ext>
          </a:extLst>
        </p:spPr>
      </p:pic>
      <p:sp>
        <p:nvSpPr>
          <p:cNvPr id="6" name="Left Arrow 5"/>
          <p:cNvSpPr/>
          <p:nvPr/>
        </p:nvSpPr>
        <p:spPr>
          <a:xfrm rot="1234278">
            <a:off x="4606990" y="4522759"/>
            <a:ext cx="771525" cy="7004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32380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682730"/>
          </a:xfrm>
        </p:spPr>
        <p:txBody>
          <a:bodyPr>
            <a:normAutofit fontScale="90000"/>
          </a:bodyPr>
          <a:lstStyle/>
          <a:p>
            <a:pPr algn="ctr"/>
            <a:r>
              <a:rPr lang="en-US" dirty="0"/>
              <a:t>McKinney-Vento Homeless </a:t>
            </a:r>
            <a:r>
              <a:rPr lang="en-US" dirty="0" smtClean="0"/>
              <a:t>Application (</a:t>
            </a:r>
            <a:r>
              <a:rPr lang="en-US" dirty="0"/>
              <a:t>Cont</a:t>
            </a:r>
            <a:r>
              <a:rPr lang="en-US" dirty="0" smtClean="0"/>
              <a:t>.)</a:t>
            </a:r>
            <a:endParaRPr lang="en-US" dirty="0"/>
          </a:p>
        </p:txBody>
      </p:sp>
      <p:sp>
        <p:nvSpPr>
          <p:cNvPr id="3" name="Content Placeholder 2"/>
          <p:cNvSpPr>
            <a:spLocks noGrp="1"/>
          </p:cNvSpPr>
          <p:nvPr>
            <p:ph idx="1"/>
          </p:nvPr>
        </p:nvSpPr>
        <p:spPr>
          <a:xfrm>
            <a:off x="298939" y="826479"/>
            <a:ext cx="8527427" cy="5046784"/>
          </a:xfrm>
        </p:spPr>
        <p:txBody>
          <a:bodyPr/>
          <a:lstStyle/>
          <a:p>
            <a:r>
              <a:rPr lang="en-US" dirty="0"/>
              <a:t>After you have selected Add Grant Application you will then fill out the Application Name and </a:t>
            </a:r>
            <a:r>
              <a:rPr lang="en-US" dirty="0" smtClean="0"/>
              <a:t>hit the Save button</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25</a:t>
            </a:fld>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l="4444" t="13331" r="67917" b="65438"/>
          <a:stretch/>
        </p:blipFill>
        <p:spPr bwMode="auto">
          <a:xfrm>
            <a:off x="1508442" y="2767013"/>
            <a:ext cx="6127115" cy="1323975"/>
          </a:xfrm>
          <a:prstGeom prst="rect">
            <a:avLst/>
          </a:prstGeom>
          <a:ln>
            <a:noFill/>
          </a:ln>
          <a:extLst>
            <a:ext uri="{53640926-AAD7-44D8-BBD7-CCE9431645EC}">
              <a14:shadowObscured xmlns:a14="http://schemas.microsoft.com/office/drawing/2010/main"/>
            </a:ext>
          </a:extLst>
        </p:spPr>
      </p:pic>
      <p:sp>
        <p:nvSpPr>
          <p:cNvPr id="6" name="Left Arrow 5"/>
          <p:cNvSpPr/>
          <p:nvPr/>
        </p:nvSpPr>
        <p:spPr>
          <a:xfrm rot="7895545">
            <a:off x="5513876" y="3870106"/>
            <a:ext cx="771525" cy="700405"/>
          </a:xfrm>
          <a:prstGeom prst="left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48035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665145"/>
          </a:xfrm>
        </p:spPr>
        <p:txBody>
          <a:bodyPr>
            <a:normAutofit fontScale="90000"/>
          </a:bodyPr>
          <a:lstStyle/>
          <a:p>
            <a:pPr algn="ctr"/>
            <a:r>
              <a:rPr lang="en-US" dirty="0"/>
              <a:t>McKinney-Vento Homeless </a:t>
            </a:r>
            <a:r>
              <a:rPr lang="en-US" dirty="0" smtClean="0"/>
              <a:t>Application (</a:t>
            </a:r>
            <a:r>
              <a:rPr lang="en-US" dirty="0"/>
              <a:t>Cont</a:t>
            </a:r>
            <a:r>
              <a:rPr lang="en-US" dirty="0" smtClean="0"/>
              <a:t>.)</a:t>
            </a:r>
            <a:endParaRPr lang="en-US" dirty="0"/>
          </a:p>
        </p:txBody>
      </p:sp>
      <p:sp>
        <p:nvSpPr>
          <p:cNvPr id="3" name="Content Placeholder 2"/>
          <p:cNvSpPr>
            <a:spLocks noGrp="1"/>
          </p:cNvSpPr>
          <p:nvPr>
            <p:ph idx="1"/>
          </p:nvPr>
        </p:nvSpPr>
        <p:spPr>
          <a:xfrm>
            <a:off x="298939" y="808893"/>
            <a:ext cx="8527427" cy="5064370"/>
          </a:xfrm>
        </p:spPr>
        <p:txBody>
          <a:bodyPr/>
          <a:lstStyle/>
          <a:p>
            <a:r>
              <a:rPr lang="en-US" dirty="0"/>
              <a:t>Once you hit save it will return you to the Sections Page and you will see the Application name you just typed in under the drop down box.  </a:t>
            </a:r>
          </a:p>
          <a:p>
            <a:pPr lvl="1"/>
            <a:r>
              <a:rPr lang="en-US" b="1" i="1" dirty="0" smtClean="0">
                <a:solidFill>
                  <a:srgbClr val="FF0000"/>
                </a:solidFill>
              </a:rPr>
              <a:t>Note</a:t>
            </a:r>
            <a:r>
              <a:rPr lang="en-US" b="1" i="1" dirty="0">
                <a:solidFill>
                  <a:srgbClr val="FF0000"/>
                </a:solidFill>
              </a:rPr>
              <a:t>: Complete these steps for each different Application you will be completing.</a:t>
            </a:r>
            <a:endParaRPr lang="en-US"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a:p>
        </p:txBody>
      </p:sp>
      <p:pic>
        <p:nvPicPr>
          <p:cNvPr id="7" name="Picture 6"/>
          <p:cNvPicPr/>
          <p:nvPr/>
        </p:nvPicPr>
        <p:blipFill rotWithShape="1">
          <a:blip r:embed="rId2"/>
          <a:srcRect l="4398" t="34660" r="86458" b="16461"/>
          <a:stretch/>
        </p:blipFill>
        <p:spPr bwMode="auto">
          <a:xfrm>
            <a:off x="2967265" y="1694840"/>
            <a:ext cx="2958749" cy="4327891"/>
          </a:xfrm>
          <a:prstGeom prst="rect">
            <a:avLst/>
          </a:prstGeom>
          <a:ln>
            <a:noFill/>
          </a:ln>
          <a:extLst>
            <a:ext uri="{53640926-AAD7-44D8-BBD7-CCE9431645EC}">
              <a14:shadowObscured xmlns:a14="http://schemas.microsoft.com/office/drawing/2010/main"/>
            </a:ext>
          </a:extLst>
        </p:spPr>
      </p:pic>
      <p:sp>
        <p:nvSpPr>
          <p:cNvPr id="6" name="Left Arrow 5"/>
          <p:cNvSpPr/>
          <p:nvPr/>
        </p:nvSpPr>
        <p:spPr>
          <a:xfrm rot="1234278">
            <a:off x="5079352" y="4481586"/>
            <a:ext cx="771525" cy="5676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29100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26691"/>
          </a:xfrm>
        </p:spPr>
        <p:txBody>
          <a:bodyPr>
            <a:normAutofit fontScale="90000"/>
          </a:bodyPr>
          <a:lstStyle/>
          <a:p>
            <a:pPr algn="ctr"/>
            <a:r>
              <a:rPr lang="en-US" dirty="0"/>
              <a:t>McKinney-Vento Homeless </a:t>
            </a:r>
            <a:r>
              <a:rPr lang="en-US" dirty="0" smtClean="0"/>
              <a:t>Application (</a:t>
            </a:r>
            <a:r>
              <a:rPr lang="en-US" dirty="0"/>
              <a:t>Cont</a:t>
            </a:r>
            <a:r>
              <a:rPr lang="en-US" dirty="0" smtClean="0"/>
              <a:t>.)</a:t>
            </a:r>
            <a:endParaRPr lang="en-US" dirty="0"/>
          </a:p>
        </p:txBody>
      </p:sp>
      <p:sp>
        <p:nvSpPr>
          <p:cNvPr id="3" name="Content Placeholder 2"/>
          <p:cNvSpPr>
            <a:spLocks noGrp="1"/>
          </p:cNvSpPr>
          <p:nvPr>
            <p:ph idx="1"/>
          </p:nvPr>
        </p:nvSpPr>
        <p:spPr>
          <a:xfrm>
            <a:off x="298939" y="870439"/>
            <a:ext cx="8527427" cy="5002824"/>
          </a:xfrm>
        </p:spPr>
        <p:txBody>
          <a:bodyPr/>
          <a:lstStyle/>
          <a:p>
            <a:r>
              <a:rPr lang="en-US" dirty="0"/>
              <a:t>Select the Application you want to complete, once you do this you will see other options showing up under that application name to be filled out and completed.</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a:p>
        </p:txBody>
      </p:sp>
      <p:pic>
        <p:nvPicPr>
          <p:cNvPr id="7" name="Picture 6"/>
          <p:cNvPicPr/>
          <p:nvPr/>
        </p:nvPicPr>
        <p:blipFill rotWithShape="1">
          <a:blip r:embed="rId2"/>
          <a:srcRect l="4629" t="62028" r="86574" b="11523"/>
          <a:stretch/>
        </p:blipFill>
        <p:spPr bwMode="auto">
          <a:xfrm>
            <a:off x="2064263" y="2070222"/>
            <a:ext cx="4065905" cy="3438525"/>
          </a:xfrm>
          <a:prstGeom prst="rect">
            <a:avLst/>
          </a:prstGeom>
          <a:ln>
            <a:noFill/>
          </a:ln>
          <a:extLst>
            <a:ext uri="{53640926-AAD7-44D8-BBD7-CCE9431645EC}">
              <a14:shadowObscured xmlns:a14="http://schemas.microsoft.com/office/drawing/2010/main"/>
            </a:ext>
          </a:extLst>
        </p:spPr>
      </p:pic>
      <p:sp>
        <p:nvSpPr>
          <p:cNvPr id="6" name="Left Arrow 5"/>
          <p:cNvSpPr/>
          <p:nvPr/>
        </p:nvSpPr>
        <p:spPr>
          <a:xfrm rot="1234278">
            <a:off x="4826684" y="3312211"/>
            <a:ext cx="771525" cy="5676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30328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498091"/>
          </a:xfrm>
        </p:spPr>
        <p:txBody>
          <a:bodyPr>
            <a:normAutofit fontScale="90000"/>
          </a:bodyPr>
          <a:lstStyle/>
          <a:p>
            <a:pPr algn="ctr"/>
            <a:r>
              <a:rPr lang="en-US" dirty="0" smtClean="0"/>
              <a:t>Application Narrative</a:t>
            </a:r>
            <a:endParaRPr lang="en-US" dirty="0"/>
          </a:p>
        </p:txBody>
      </p:sp>
      <p:sp>
        <p:nvSpPr>
          <p:cNvPr id="3" name="Content Placeholder 2"/>
          <p:cNvSpPr>
            <a:spLocks noGrp="1"/>
          </p:cNvSpPr>
          <p:nvPr>
            <p:ph idx="1"/>
          </p:nvPr>
        </p:nvSpPr>
        <p:spPr>
          <a:xfrm>
            <a:off x="298939" y="747347"/>
            <a:ext cx="8527427" cy="5125916"/>
          </a:xfrm>
        </p:spPr>
        <p:txBody>
          <a:bodyPr/>
          <a:lstStyle/>
          <a:p>
            <a:r>
              <a:rPr lang="en-US" dirty="0"/>
              <a:t>The following narrative boxes must be completed:</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a:p>
        </p:txBody>
      </p:sp>
      <p:grpSp>
        <p:nvGrpSpPr>
          <p:cNvPr id="6" name="Group 4"/>
          <p:cNvGrpSpPr>
            <a:grpSpLocks noChangeAspect="1"/>
          </p:cNvGrpSpPr>
          <p:nvPr/>
        </p:nvGrpSpPr>
        <p:grpSpPr bwMode="auto">
          <a:xfrm>
            <a:off x="817563" y="1103313"/>
            <a:ext cx="5829300" cy="4881562"/>
            <a:chOff x="515" y="695"/>
            <a:chExt cx="3672" cy="3075"/>
          </a:xfrm>
        </p:grpSpPr>
        <p:sp>
          <p:nvSpPr>
            <p:cNvPr id="7" name="AutoShape 3"/>
            <p:cNvSpPr>
              <a:spLocks noChangeAspect="1" noChangeArrowheads="1" noTextEdit="1"/>
            </p:cNvSpPr>
            <p:nvPr/>
          </p:nvSpPr>
          <p:spPr bwMode="auto">
            <a:xfrm>
              <a:off x="515" y="695"/>
              <a:ext cx="3672" cy="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980" y="698"/>
              <a:ext cx="10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046" y="698"/>
              <a:ext cx="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099" y="698"/>
              <a:ext cx="5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rPr>
                <a:t>Specific Needs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729" y="698"/>
              <a:ext cx="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980" y="1745"/>
              <a:ext cx="101"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b.</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046" y="1745"/>
              <a:ext cx="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1099" y="1745"/>
              <a:ext cx="66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rPr>
                <a:t>Program Overview</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751" y="1745"/>
              <a:ext cx="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980" y="2792"/>
              <a:ext cx="9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1042" y="2792"/>
              <a:ext cx="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099" y="2792"/>
              <a:ext cx="148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rPr>
                <a:t>Program Administration and Management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1566" y="2792"/>
              <a:ext cx="58"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4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 y="850"/>
              <a:ext cx="3672"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 y="1852"/>
              <a:ext cx="3672"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 y="2900"/>
              <a:ext cx="367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416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26691"/>
          </a:xfrm>
        </p:spPr>
        <p:txBody>
          <a:bodyPr>
            <a:normAutofit/>
          </a:bodyPr>
          <a:lstStyle/>
          <a:p>
            <a:pPr algn="ctr"/>
            <a:r>
              <a:rPr lang="en-US" dirty="0"/>
              <a:t>McKinney-Vento Homeless </a:t>
            </a:r>
            <a:r>
              <a:rPr lang="en-US" dirty="0" smtClean="0"/>
              <a:t>Funding</a:t>
            </a:r>
            <a:endParaRPr lang="en-US" dirty="0"/>
          </a:p>
        </p:txBody>
      </p:sp>
      <p:sp>
        <p:nvSpPr>
          <p:cNvPr id="3" name="Content Placeholder 2"/>
          <p:cNvSpPr>
            <a:spLocks noGrp="1"/>
          </p:cNvSpPr>
          <p:nvPr>
            <p:ph idx="1"/>
          </p:nvPr>
        </p:nvSpPr>
        <p:spPr>
          <a:xfrm>
            <a:off x="298939" y="870439"/>
            <a:ext cx="8527427" cy="5002824"/>
          </a:xfrm>
        </p:spPr>
        <p:txBody>
          <a:bodyPr/>
          <a:lstStyle/>
          <a:p>
            <a:r>
              <a:rPr lang="en-US" dirty="0" smtClean="0"/>
              <a:t>Please complete the table with any other McKinney-Vento Homeless Funding that will be used.</a:t>
            </a:r>
            <a:endParaRPr lang="en-US"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a:p>
        </p:txBody>
      </p:sp>
      <p:pic>
        <p:nvPicPr>
          <p:cNvPr id="8" name="Picture 7"/>
          <p:cNvPicPr/>
          <p:nvPr/>
        </p:nvPicPr>
        <p:blipFill rotWithShape="1">
          <a:blip r:embed="rId2"/>
          <a:srcRect l="4283" t="13579" r="64236" b="18930"/>
          <a:stretch/>
        </p:blipFill>
        <p:spPr bwMode="auto">
          <a:xfrm>
            <a:off x="1032052" y="1615588"/>
            <a:ext cx="7061200" cy="4257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0396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lstStyle/>
          <a:p>
            <a:pPr algn="ctr"/>
            <a:r>
              <a:rPr lang="en-US" dirty="0" smtClean="0"/>
              <a:t>Eligibility Requirement for McKinney-Vento</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0"/>
            <a:r>
              <a:rPr lang="en-US" dirty="0" smtClean="0"/>
              <a:t>Click on the Eligibility Requirement for McKinney-Vento Homeless in order to complete this part of the application process</a:t>
            </a:r>
            <a:endParaRPr lang="en-US" dirty="0"/>
          </a:p>
          <a:p>
            <a:endParaRPr lang="en-US" dirty="0"/>
          </a:p>
        </p:txBody>
      </p:sp>
      <p:pic>
        <p:nvPicPr>
          <p:cNvPr id="13" name="Picture 12"/>
          <p:cNvPicPr/>
          <p:nvPr/>
        </p:nvPicPr>
        <p:blipFill rotWithShape="1">
          <a:blip r:embed="rId2">
            <a:extLst>
              <a:ext uri="{28A0092B-C50C-407E-A947-70E740481C1C}">
                <a14:useLocalDpi xmlns:a14="http://schemas.microsoft.com/office/drawing/2010/main" val="0"/>
              </a:ext>
            </a:extLst>
          </a:blip>
          <a:srcRect l="4343" t="18879" r="54968" b="62097"/>
          <a:stretch/>
        </p:blipFill>
        <p:spPr bwMode="auto">
          <a:xfrm>
            <a:off x="200025" y="2854325"/>
            <a:ext cx="8743950" cy="1149350"/>
          </a:xfrm>
          <a:prstGeom prst="rect">
            <a:avLst/>
          </a:prstGeom>
          <a:ln>
            <a:noFill/>
          </a:ln>
          <a:extLst>
            <a:ext uri="{53640926-AAD7-44D8-BBD7-CCE9431645EC}">
              <a14:shadowObscured xmlns:a14="http://schemas.microsoft.com/office/drawing/2010/main"/>
            </a:ext>
          </a:extLst>
        </p:spPr>
      </p:pic>
      <p:sp>
        <p:nvSpPr>
          <p:cNvPr id="14" name="Left Arrow 13"/>
          <p:cNvSpPr/>
          <p:nvPr/>
        </p:nvSpPr>
        <p:spPr>
          <a:xfrm rot="1537913">
            <a:off x="2299563" y="3724228"/>
            <a:ext cx="56642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31049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09107"/>
          </a:xfrm>
        </p:spPr>
        <p:txBody>
          <a:bodyPr/>
          <a:lstStyle/>
          <a:p>
            <a:pPr algn="ctr"/>
            <a:r>
              <a:rPr lang="en-US" dirty="0" smtClean="0"/>
              <a:t>Budget</a:t>
            </a:r>
            <a:endParaRPr lang="en-US" dirty="0"/>
          </a:p>
        </p:txBody>
      </p:sp>
      <p:sp>
        <p:nvSpPr>
          <p:cNvPr id="3" name="Content Placeholder 2"/>
          <p:cNvSpPr>
            <a:spLocks noGrp="1"/>
          </p:cNvSpPr>
          <p:nvPr>
            <p:ph idx="1"/>
          </p:nvPr>
        </p:nvSpPr>
        <p:spPr>
          <a:xfrm>
            <a:off x="298939" y="852855"/>
            <a:ext cx="8527427" cy="5020408"/>
          </a:xfrm>
        </p:spPr>
        <p:txBody>
          <a:bodyPr/>
          <a:lstStyle/>
          <a:p>
            <a:r>
              <a:rPr lang="en-US" b="1" i="1" dirty="0">
                <a:solidFill>
                  <a:srgbClr val="FF0000"/>
                </a:solidFill>
              </a:rPr>
              <a:t>Note: Budgets are required to be input at the function and object code level.  Information regarding function and object codes can be found in the Chart of Accounts Manual located under WVDE Resources.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a:p>
        </p:txBody>
      </p:sp>
      <p:pic>
        <p:nvPicPr>
          <p:cNvPr id="5" name="Picture 4"/>
          <p:cNvPicPr/>
          <p:nvPr/>
        </p:nvPicPr>
        <p:blipFill rotWithShape="1">
          <a:blip r:embed="rId2"/>
          <a:srcRect t="14082" r="2084" b="22078"/>
          <a:stretch/>
        </p:blipFill>
        <p:spPr bwMode="auto">
          <a:xfrm>
            <a:off x="1214437" y="2198370"/>
            <a:ext cx="6715125" cy="2461260"/>
          </a:xfrm>
          <a:prstGeom prst="rect">
            <a:avLst/>
          </a:prstGeom>
          <a:ln>
            <a:noFill/>
          </a:ln>
          <a:extLst>
            <a:ext uri="{53640926-AAD7-44D8-BBD7-CCE9431645EC}">
              <a14:shadowObscured xmlns:a14="http://schemas.microsoft.com/office/drawing/2010/main"/>
            </a:ext>
          </a:extLst>
        </p:spPr>
      </p:pic>
      <p:sp>
        <p:nvSpPr>
          <p:cNvPr id="6" name="Down Arrow 5"/>
          <p:cNvSpPr/>
          <p:nvPr/>
        </p:nvSpPr>
        <p:spPr>
          <a:xfrm rot="2204878">
            <a:off x="2083777" y="2521561"/>
            <a:ext cx="685800" cy="1076325"/>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25200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682730"/>
          </a:xfrm>
        </p:spPr>
        <p:txBody>
          <a:bodyPr/>
          <a:lstStyle/>
          <a:p>
            <a:pPr algn="ctr"/>
            <a:r>
              <a:rPr lang="en-US" dirty="0" smtClean="0"/>
              <a:t>Budget (Cont.)</a:t>
            </a:r>
            <a:endParaRPr lang="en-US" dirty="0"/>
          </a:p>
        </p:txBody>
      </p:sp>
      <p:sp>
        <p:nvSpPr>
          <p:cNvPr id="3" name="Content Placeholder 2"/>
          <p:cNvSpPr>
            <a:spLocks noGrp="1"/>
          </p:cNvSpPr>
          <p:nvPr>
            <p:ph idx="1"/>
          </p:nvPr>
        </p:nvSpPr>
        <p:spPr>
          <a:xfrm>
            <a:off x="298939" y="826479"/>
            <a:ext cx="8527427" cy="5046784"/>
          </a:xfrm>
        </p:spPr>
        <p:txBody>
          <a:bodyPr/>
          <a:lstStyle/>
          <a:p>
            <a:pPr lvl="0"/>
            <a:r>
              <a:rPr lang="en-US" sz="2400" dirty="0" smtClean="0"/>
              <a:t>Indirect </a:t>
            </a:r>
            <a:r>
              <a:rPr lang="en-US" sz="2400" dirty="0"/>
              <a:t>Cost Guide is a view only table that includes:</a:t>
            </a:r>
            <a:endParaRPr lang="en-US" sz="2000" dirty="0"/>
          </a:p>
          <a:p>
            <a:pPr lvl="1"/>
            <a:r>
              <a:rPr lang="en-US" dirty="0"/>
              <a:t>Total Allocation</a:t>
            </a:r>
            <a:endParaRPr lang="en-US" sz="1600" dirty="0"/>
          </a:p>
          <a:p>
            <a:pPr lvl="1"/>
            <a:r>
              <a:rPr lang="en-US" dirty="0" smtClean="0"/>
              <a:t>Budgeted Amount</a:t>
            </a:r>
            <a:endParaRPr lang="en-US" sz="1600" dirty="0"/>
          </a:p>
          <a:p>
            <a:pPr lvl="1"/>
            <a:r>
              <a:rPr lang="en-US" dirty="0" smtClean="0"/>
              <a:t>Excludable Costs</a:t>
            </a:r>
            <a:endParaRPr lang="en-US" sz="1600" dirty="0"/>
          </a:p>
          <a:p>
            <a:pPr lvl="1"/>
            <a:r>
              <a:rPr lang="en-US" dirty="0"/>
              <a:t>Indirect Cost Rate</a:t>
            </a:r>
            <a:endParaRPr lang="en-US" sz="1600" dirty="0"/>
          </a:p>
          <a:p>
            <a:pPr lvl="2"/>
            <a:r>
              <a:rPr lang="en-US" sz="1600" dirty="0"/>
              <a:t>Approved indirect cost rate for Program</a:t>
            </a:r>
            <a:endParaRPr lang="en-US" sz="1400" dirty="0"/>
          </a:p>
          <a:p>
            <a:pPr lvl="1"/>
            <a:r>
              <a:rPr lang="en-US" dirty="0" smtClean="0"/>
              <a:t>Max Indirect Cost on Budgeted Amount</a:t>
            </a:r>
            <a:endParaRPr lang="en-US" sz="1600" dirty="0"/>
          </a:p>
          <a:p>
            <a:pPr lvl="2"/>
            <a:r>
              <a:rPr lang="en-US" sz="1600" dirty="0"/>
              <a:t>Max amount that can be budgeted for the Program </a:t>
            </a:r>
            <a:endParaRPr lang="en-US" sz="1400" dirty="0"/>
          </a:p>
          <a:p>
            <a:pPr lvl="1"/>
            <a:r>
              <a:rPr lang="en-US" dirty="0"/>
              <a:t>Max Indirect Cost </a:t>
            </a:r>
            <a:r>
              <a:rPr lang="en-US" dirty="0" smtClean="0"/>
              <a:t>based on Total Allocation</a:t>
            </a:r>
            <a:endParaRPr lang="en-US" sz="1600" dirty="0"/>
          </a:p>
          <a:p>
            <a:pPr lvl="2"/>
            <a:r>
              <a:rPr lang="en-US" sz="1600" dirty="0"/>
              <a:t>Max amount to be budgeted for indirect cost</a:t>
            </a:r>
            <a:endParaRPr lang="en-US" sz="1400"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31</a:t>
            </a:fld>
            <a:endParaRPr lang="en-US"/>
          </a:p>
        </p:txBody>
      </p:sp>
      <p:pic>
        <p:nvPicPr>
          <p:cNvPr id="6" name="Picture 5"/>
          <p:cNvPicPr/>
          <p:nvPr/>
        </p:nvPicPr>
        <p:blipFill rotWithShape="1">
          <a:blip r:embed="rId2"/>
          <a:srcRect l="4514" t="8642" r="84954" b="70370"/>
          <a:stretch/>
        </p:blipFill>
        <p:spPr bwMode="auto">
          <a:xfrm>
            <a:off x="5055577" y="3798278"/>
            <a:ext cx="3770789" cy="2182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0981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586015"/>
          </a:xfrm>
        </p:spPr>
        <p:txBody>
          <a:bodyPr/>
          <a:lstStyle/>
          <a:p>
            <a:pPr algn="ctr"/>
            <a:r>
              <a:rPr lang="en-US" dirty="0" smtClean="0"/>
              <a:t>Budget (Cont.)</a:t>
            </a:r>
            <a:endParaRPr lang="en-US" dirty="0"/>
          </a:p>
        </p:txBody>
      </p:sp>
      <p:sp>
        <p:nvSpPr>
          <p:cNvPr id="3" name="Content Placeholder 2"/>
          <p:cNvSpPr>
            <a:spLocks noGrp="1"/>
          </p:cNvSpPr>
          <p:nvPr>
            <p:ph idx="1"/>
          </p:nvPr>
        </p:nvSpPr>
        <p:spPr>
          <a:xfrm>
            <a:off x="298939" y="729763"/>
            <a:ext cx="8527427" cy="5143500"/>
          </a:xfrm>
        </p:spPr>
        <p:txBody>
          <a:bodyPr/>
          <a:lstStyle/>
          <a:p>
            <a:pPr lvl="0"/>
            <a:r>
              <a:rPr lang="en-US" sz="2400" dirty="0"/>
              <a:t>Budget Sheet can be viewed in two different formats. </a:t>
            </a:r>
            <a:endParaRPr lang="en-US" sz="2000" dirty="0"/>
          </a:p>
          <a:p>
            <a:pPr lvl="1"/>
            <a:r>
              <a:rPr lang="en-US" dirty="0"/>
              <a:t>Budget by Function Code</a:t>
            </a:r>
            <a:endParaRPr lang="en-US" sz="1600" dirty="0"/>
          </a:p>
          <a:p>
            <a:pPr lvl="2"/>
            <a:r>
              <a:rPr lang="en-US" sz="1600" dirty="0"/>
              <a:t>The default view is budget by Function Code</a:t>
            </a:r>
            <a:endParaRPr lang="en-US" sz="1400" dirty="0"/>
          </a:p>
          <a:p>
            <a:pPr lvl="1"/>
            <a:r>
              <a:rPr lang="en-US" dirty="0"/>
              <a:t>Budget by Object </a:t>
            </a:r>
            <a:r>
              <a:rPr lang="en-US" dirty="0" smtClean="0"/>
              <a:t>Code</a:t>
            </a:r>
          </a:p>
          <a:p>
            <a:pPr lvl="2"/>
            <a:r>
              <a:rPr lang="en-US" dirty="0"/>
              <a:t>To change the view to Object Code click on the Budget by Objects </a:t>
            </a:r>
            <a:r>
              <a:rPr lang="en-US" dirty="0" smtClean="0"/>
              <a:t>link</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32</a:t>
            </a:fld>
            <a:endParaRPr lang="en-US"/>
          </a:p>
        </p:txBody>
      </p:sp>
      <p:pic>
        <p:nvPicPr>
          <p:cNvPr id="8" name="Picture 7"/>
          <p:cNvPicPr/>
          <p:nvPr/>
        </p:nvPicPr>
        <p:blipFill rotWithShape="1">
          <a:blip r:embed="rId2">
            <a:extLst>
              <a:ext uri="{28A0092B-C50C-407E-A947-70E740481C1C}">
                <a14:useLocalDpi xmlns:a14="http://schemas.microsoft.com/office/drawing/2010/main" val="0"/>
              </a:ext>
            </a:extLst>
          </a:blip>
          <a:srcRect l="11698" t="16533" r="2404" b="19897"/>
          <a:stretch/>
        </p:blipFill>
        <p:spPr bwMode="auto">
          <a:xfrm>
            <a:off x="1422511" y="3158638"/>
            <a:ext cx="6524625" cy="2714625"/>
          </a:xfrm>
          <a:prstGeom prst="rect">
            <a:avLst/>
          </a:prstGeom>
          <a:ln>
            <a:noFill/>
          </a:ln>
          <a:extLst>
            <a:ext uri="{53640926-AAD7-44D8-BBD7-CCE9431645EC}">
              <a14:shadowObscured xmlns:a14="http://schemas.microsoft.com/office/drawing/2010/main"/>
            </a:ext>
          </a:extLst>
        </p:spPr>
      </p:pic>
      <p:sp>
        <p:nvSpPr>
          <p:cNvPr id="9" name="Down Arrow 8"/>
          <p:cNvSpPr/>
          <p:nvPr/>
        </p:nvSpPr>
        <p:spPr>
          <a:xfrm>
            <a:off x="1422511" y="2486025"/>
            <a:ext cx="590550" cy="7429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52090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568430"/>
          </a:xfrm>
        </p:spPr>
        <p:txBody>
          <a:bodyPr/>
          <a:lstStyle/>
          <a:p>
            <a:pPr algn="ctr"/>
            <a:r>
              <a:rPr lang="en-US" dirty="0" smtClean="0"/>
              <a:t>Budget (Cont.)</a:t>
            </a:r>
            <a:endParaRPr lang="en-US" dirty="0"/>
          </a:p>
        </p:txBody>
      </p:sp>
      <p:sp>
        <p:nvSpPr>
          <p:cNvPr id="3" name="Content Placeholder 2"/>
          <p:cNvSpPr>
            <a:spLocks noGrp="1"/>
          </p:cNvSpPr>
          <p:nvPr>
            <p:ph idx="1"/>
          </p:nvPr>
        </p:nvSpPr>
        <p:spPr>
          <a:xfrm>
            <a:off x="298939" y="712179"/>
            <a:ext cx="8527427" cy="5161084"/>
          </a:xfrm>
        </p:spPr>
        <p:txBody>
          <a:bodyPr/>
          <a:lstStyle/>
          <a:p>
            <a:r>
              <a:rPr lang="en-US" dirty="0"/>
              <a:t>Enter in a line item by clicking the Modify button next to the Function or Object Code. </a:t>
            </a:r>
          </a:p>
        </p:txBody>
      </p:sp>
      <p:sp>
        <p:nvSpPr>
          <p:cNvPr id="4" name="Slide Number Placeholder 3"/>
          <p:cNvSpPr>
            <a:spLocks noGrp="1"/>
          </p:cNvSpPr>
          <p:nvPr>
            <p:ph type="sldNum" sz="quarter" idx="12"/>
          </p:nvPr>
        </p:nvSpPr>
        <p:spPr/>
        <p:txBody>
          <a:bodyPr/>
          <a:lstStyle/>
          <a:p>
            <a:fld id="{16630861-4318-414B-8E21-CA5F03E7BD41}" type="slidenum">
              <a:rPr lang="en-US" smtClean="0"/>
              <a:t>33</a:t>
            </a:fld>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l="11698" t="16533" r="2404" b="19897"/>
          <a:stretch/>
        </p:blipFill>
        <p:spPr bwMode="auto">
          <a:xfrm>
            <a:off x="1221764" y="1465019"/>
            <a:ext cx="6524625" cy="2714625"/>
          </a:xfrm>
          <a:prstGeom prst="rect">
            <a:avLst/>
          </a:prstGeom>
          <a:ln>
            <a:noFill/>
          </a:ln>
          <a:extLst>
            <a:ext uri="{53640926-AAD7-44D8-BBD7-CCE9431645EC}">
              <a14:shadowObscured xmlns:a14="http://schemas.microsoft.com/office/drawing/2010/main"/>
            </a:ext>
          </a:extLst>
        </p:spPr>
      </p:pic>
      <p:sp>
        <p:nvSpPr>
          <p:cNvPr id="6" name="Down Arrow 5"/>
          <p:cNvSpPr/>
          <p:nvPr/>
        </p:nvSpPr>
        <p:spPr>
          <a:xfrm rot="13188908">
            <a:off x="780675" y="3262815"/>
            <a:ext cx="590550" cy="82320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0147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673938"/>
          </a:xfrm>
        </p:spPr>
        <p:txBody>
          <a:bodyPr/>
          <a:lstStyle/>
          <a:p>
            <a:pPr algn="ctr"/>
            <a:r>
              <a:rPr lang="en-US" dirty="0" smtClean="0"/>
              <a:t>Budget (Cont.)</a:t>
            </a:r>
            <a:endParaRPr lang="en-US" dirty="0"/>
          </a:p>
        </p:txBody>
      </p:sp>
      <p:sp>
        <p:nvSpPr>
          <p:cNvPr id="3" name="Content Placeholder 2"/>
          <p:cNvSpPr>
            <a:spLocks noGrp="1"/>
          </p:cNvSpPr>
          <p:nvPr>
            <p:ph idx="1"/>
          </p:nvPr>
        </p:nvSpPr>
        <p:spPr>
          <a:xfrm>
            <a:off x="298939" y="817687"/>
            <a:ext cx="8527427" cy="5055576"/>
          </a:xfrm>
        </p:spPr>
        <p:txBody>
          <a:bodyPr/>
          <a:lstStyle/>
          <a:p>
            <a:pPr lvl="0"/>
            <a:r>
              <a:rPr lang="en-US" dirty="0"/>
              <a:t>Under each Function Code or Object Code is a View Only table that calculates what is already budgeted for that particular Function/Object Code along with what is budgeted for other Function/Object Codes.  It will also calculate the total and the remaining amount.</a:t>
            </a:r>
          </a:p>
          <a:p>
            <a:pPr lvl="0"/>
            <a:r>
              <a:rPr lang="en-US" dirty="0"/>
              <a:t>To add in a line item for a particular Function / Object code click the Add Item link.  </a:t>
            </a:r>
          </a:p>
        </p:txBody>
      </p:sp>
      <p:sp>
        <p:nvSpPr>
          <p:cNvPr id="4" name="Slide Number Placeholder 3"/>
          <p:cNvSpPr>
            <a:spLocks noGrp="1"/>
          </p:cNvSpPr>
          <p:nvPr>
            <p:ph type="sldNum" sz="quarter" idx="12"/>
          </p:nvPr>
        </p:nvSpPr>
        <p:spPr/>
        <p:txBody>
          <a:bodyPr/>
          <a:lstStyle/>
          <a:p>
            <a:fld id="{16630861-4318-414B-8E21-CA5F03E7BD41}" type="slidenum">
              <a:rPr lang="en-US" smtClean="0"/>
              <a:t>34</a:t>
            </a:fld>
            <a:endParaRPr lang="en-US"/>
          </a:p>
        </p:txBody>
      </p:sp>
      <p:pic>
        <p:nvPicPr>
          <p:cNvPr id="7" name="Picture 6"/>
          <p:cNvPicPr/>
          <p:nvPr/>
        </p:nvPicPr>
        <p:blipFill rotWithShape="1">
          <a:blip r:embed="rId2"/>
          <a:srcRect l="4398" t="45679" r="50579" b="30453"/>
          <a:stretch/>
        </p:blipFill>
        <p:spPr bwMode="auto">
          <a:xfrm>
            <a:off x="739971" y="3529967"/>
            <a:ext cx="7857490" cy="1171575"/>
          </a:xfrm>
          <a:prstGeom prst="rect">
            <a:avLst/>
          </a:prstGeom>
          <a:ln>
            <a:noFill/>
          </a:ln>
          <a:extLst>
            <a:ext uri="{53640926-AAD7-44D8-BBD7-CCE9431645EC}">
              <a14:shadowObscured xmlns:a14="http://schemas.microsoft.com/office/drawing/2010/main"/>
            </a:ext>
          </a:extLst>
        </p:spPr>
      </p:pic>
      <p:sp>
        <p:nvSpPr>
          <p:cNvPr id="6" name="Down Arrow 5"/>
          <p:cNvSpPr/>
          <p:nvPr/>
        </p:nvSpPr>
        <p:spPr>
          <a:xfrm rot="1967277">
            <a:off x="899977" y="3130065"/>
            <a:ext cx="373159" cy="4308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631627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629976"/>
          </a:xfrm>
        </p:spPr>
        <p:txBody>
          <a:bodyPr/>
          <a:lstStyle/>
          <a:p>
            <a:pPr algn="ctr"/>
            <a:r>
              <a:rPr lang="en-US" dirty="0" smtClean="0"/>
              <a:t>Budget (Cont.)</a:t>
            </a:r>
            <a:endParaRPr lang="en-US" dirty="0"/>
          </a:p>
        </p:txBody>
      </p:sp>
      <p:sp>
        <p:nvSpPr>
          <p:cNvPr id="3" name="Content Placeholder 2"/>
          <p:cNvSpPr>
            <a:spLocks noGrp="1"/>
          </p:cNvSpPr>
          <p:nvPr>
            <p:ph idx="1"/>
          </p:nvPr>
        </p:nvSpPr>
        <p:spPr>
          <a:xfrm>
            <a:off x="298939" y="773725"/>
            <a:ext cx="8527427" cy="5099538"/>
          </a:xfrm>
        </p:spPr>
        <p:txBody>
          <a:bodyPr>
            <a:normAutofit/>
          </a:bodyPr>
          <a:lstStyle/>
          <a:p>
            <a:pPr lvl="0"/>
            <a:r>
              <a:rPr lang="en-US" sz="2400" dirty="0"/>
              <a:t>When in the Function Code view you will select the object code (if you are in the Object Code view you will then select the Function code from the Drop down box) from the drop down box that corresponds with the specific budget item. </a:t>
            </a:r>
            <a:endParaRPr lang="en-US" sz="2000" dirty="0"/>
          </a:p>
          <a:p>
            <a:pPr lvl="0"/>
            <a:r>
              <a:rPr lang="en-US" sz="2400" dirty="0" smtClean="0"/>
              <a:t>Enter </a:t>
            </a:r>
            <a:r>
              <a:rPr lang="en-US" sz="2400" dirty="0"/>
              <a:t>in the Quantity of the object that is being budgeted.</a:t>
            </a:r>
            <a:endParaRPr lang="en-US" sz="2000" dirty="0"/>
          </a:p>
          <a:p>
            <a:pPr lvl="0"/>
            <a:r>
              <a:rPr lang="en-US" sz="2400" dirty="0"/>
              <a:t>Enter in the unit cost for the line item in the Cost column</a:t>
            </a:r>
            <a:endParaRPr lang="en-US" sz="2000" dirty="0"/>
          </a:p>
          <a:p>
            <a:pPr lvl="0"/>
            <a:r>
              <a:rPr lang="en-US" sz="2400" dirty="0"/>
              <a:t>Line Item Total is a view only box that will multiply the unit cost by the quantity entered for the particular line item.</a:t>
            </a:r>
            <a:endParaRPr lang="en-US" sz="2000" dirty="0"/>
          </a:p>
          <a:p>
            <a:pPr lvl="0"/>
            <a:r>
              <a:rPr lang="en-US" sz="2400" dirty="0"/>
              <a:t>Provide a narrative description for how the Program is going to utilize the budgeted funds.</a:t>
            </a:r>
            <a:endParaRPr lang="en-US" sz="2000" dirty="0"/>
          </a:p>
          <a:p>
            <a:pPr lvl="1"/>
            <a:r>
              <a:rPr lang="en-US" b="1" i="1" dirty="0">
                <a:solidFill>
                  <a:srgbClr val="FF0000"/>
                </a:solidFill>
              </a:rPr>
              <a:t>Note: if any of these fields are left empty it will result in an error and will not allow the application to be submitted.</a:t>
            </a:r>
            <a:endParaRPr lang="en-US" sz="1600" dirty="0">
              <a:solidFill>
                <a:srgbClr val="FF0000"/>
              </a:solidFill>
            </a:endParaRPr>
          </a:p>
          <a:p>
            <a:pPr lvl="0"/>
            <a:r>
              <a:rPr lang="en-US" sz="2400" dirty="0"/>
              <a:t>Press Save or Save and Return to save the information that has been entered for that line item.</a:t>
            </a:r>
            <a:endParaRPr lang="en-US" sz="2000"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35</a:t>
            </a:fld>
            <a:endParaRPr lang="en-US"/>
          </a:p>
        </p:txBody>
      </p:sp>
    </p:spTree>
    <p:extLst>
      <p:ext uri="{BB962C8B-B14F-4D97-AF65-F5344CB8AC3E}">
        <p14:creationId xmlns:p14="http://schemas.microsoft.com/office/powerpoint/2010/main" val="4262182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682730"/>
          </a:xfrm>
        </p:spPr>
        <p:txBody>
          <a:bodyPr/>
          <a:lstStyle/>
          <a:p>
            <a:pPr algn="ctr"/>
            <a:r>
              <a:rPr lang="en-US" dirty="0" smtClean="0"/>
              <a:t>Budget Overview</a:t>
            </a:r>
            <a:endParaRPr lang="en-US" dirty="0"/>
          </a:p>
        </p:txBody>
      </p:sp>
      <p:sp>
        <p:nvSpPr>
          <p:cNvPr id="3" name="Content Placeholder 2"/>
          <p:cNvSpPr>
            <a:spLocks noGrp="1"/>
          </p:cNvSpPr>
          <p:nvPr>
            <p:ph idx="1"/>
          </p:nvPr>
        </p:nvSpPr>
        <p:spPr>
          <a:xfrm>
            <a:off x="298939" y="826479"/>
            <a:ext cx="8527427" cy="5046784"/>
          </a:xfrm>
        </p:spPr>
        <p:txBody>
          <a:bodyPr/>
          <a:lstStyle/>
          <a:p>
            <a:pPr lvl="0"/>
            <a:r>
              <a:rPr lang="en-US" sz="2400" dirty="0"/>
              <a:t>Budget Overview is a view only page that displays the totals for each budgeted line item.</a:t>
            </a:r>
            <a:endParaRPr lang="en-US" sz="2000" dirty="0"/>
          </a:p>
          <a:p>
            <a:pPr lvl="0"/>
            <a:r>
              <a:rPr lang="en-US" sz="2400" dirty="0"/>
              <a:t>Indirect Cost Guide is a view only table that includes:</a:t>
            </a:r>
            <a:endParaRPr lang="en-US" sz="2000" dirty="0"/>
          </a:p>
          <a:p>
            <a:pPr lvl="1"/>
            <a:r>
              <a:rPr lang="en-US" dirty="0"/>
              <a:t>Total Allocation</a:t>
            </a:r>
            <a:endParaRPr lang="en-US" sz="1600" dirty="0"/>
          </a:p>
          <a:p>
            <a:pPr lvl="1"/>
            <a:r>
              <a:rPr lang="en-US" dirty="0"/>
              <a:t>Existing Budget in Categories not Eligible for Indirect Cost</a:t>
            </a:r>
            <a:endParaRPr lang="en-US" sz="1600" dirty="0"/>
          </a:p>
          <a:p>
            <a:pPr lvl="2"/>
            <a:r>
              <a:rPr lang="en-US" sz="1600" dirty="0"/>
              <a:t>Any portion of your allocation used for object codes that are not eligible for indirect cost</a:t>
            </a:r>
            <a:endParaRPr lang="en-US" sz="1400" dirty="0"/>
          </a:p>
          <a:p>
            <a:pPr lvl="1"/>
            <a:r>
              <a:rPr lang="en-US" dirty="0"/>
              <a:t>Total Available for Budgeting in Categories Eligible for Indirect Cost and Indirect Cost</a:t>
            </a:r>
            <a:endParaRPr lang="en-US" sz="1600" dirty="0"/>
          </a:p>
          <a:p>
            <a:pPr lvl="1"/>
            <a:r>
              <a:rPr lang="en-US" dirty="0"/>
              <a:t>Indirect Cost Rate</a:t>
            </a:r>
            <a:endParaRPr lang="en-US" sz="1600" dirty="0"/>
          </a:p>
          <a:p>
            <a:pPr lvl="2"/>
            <a:r>
              <a:rPr lang="en-US" sz="1600" dirty="0"/>
              <a:t>Approved indirect cost rate for Program</a:t>
            </a:r>
            <a:endParaRPr lang="en-US" sz="1400" dirty="0"/>
          </a:p>
          <a:p>
            <a:pPr lvl="1"/>
            <a:r>
              <a:rPr lang="en-US" dirty="0"/>
              <a:t>Max Available Budget in Categories Eligible for Indirect Cost</a:t>
            </a:r>
            <a:endParaRPr lang="en-US" sz="1600" dirty="0"/>
          </a:p>
          <a:p>
            <a:pPr lvl="2"/>
            <a:r>
              <a:rPr lang="en-US" sz="1600" dirty="0"/>
              <a:t>Max amount that can be budgeted for the Program </a:t>
            </a:r>
            <a:endParaRPr lang="en-US" sz="1400" dirty="0"/>
          </a:p>
          <a:p>
            <a:pPr lvl="1"/>
            <a:r>
              <a:rPr lang="en-US" dirty="0"/>
              <a:t>Max Indirect Cost </a:t>
            </a:r>
            <a:endParaRPr lang="en-US" dirty="0" smtClean="0"/>
          </a:p>
          <a:p>
            <a:pPr lvl="2"/>
            <a:r>
              <a:rPr lang="en-US" sz="1600" dirty="0" smtClean="0"/>
              <a:t>Max amount to be budgeted for indirect cost</a:t>
            </a:r>
            <a:endParaRPr lang="en-US" sz="1600" dirty="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36</a:t>
            </a:fld>
            <a:endParaRPr lang="en-US"/>
          </a:p>
        </p:txBody>
      </p:sp>
    </p:spTree>
    <p:extLst>
      <p:ext uri="{BB962C8B-B14F-4D97-AF65-F5344CB8AC3E}">
        <p14:creationId xmlns:p14="http://schemas.microsoft.com/office/powerpoint/2010/main" val="2846976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8"/>
            <a:ext cx="8527427" cy="515676"/>
          </a:xfrm>
        </p:spPr>
        <p:txBody>
          <a:bodyPr>
            <a:normAutofit fontScale="90000"/>
          </a:bodyPr>
          <a:lstStyle/>
          <a:p>
            <a:pPr algn="ctr"/>
            <a:r>
              <a:rPr lang="en-US" dirty="0" smtClean="0"/>
              <a:t>Submission Process</a:t>
            </a:r>
            <a:endParaRPr lang="en-US" dirty="0"/>
          </a:p>
        </p:txBody>
      </p:sp>
      <p:sp>
        <p:nvSpPr>
          <p:cNvPr id="3" name="Content Placeholder 2"/>
          <p:cNvSpPr>
            <a:spLocks noGrp="1"/>
          </p:cNvSpPr>
          <p:nvPr>
            <p:ph idx="1"/>
          </p:nvPr>
        </p:nvSpPr>
        <p:spPr>
          <a:xfrm>
            <a:off x="298939" y="659425"/>
            <a:ext cx="8527427" cy="5213838"/>
          </a:xfrm>
        </p:spPr>
        <p:txBody>
          <a:bodyPr/>
          <a:lstStyle/>
          <a:p>
            <a:pPr lvl="0"/>
            <a:r>
              <a:rPr lang="en-US" dirty="0"/>
              <a:t>Once the application is complete the </a:t>
            </a:r>
            <a:r>
              <a:rPr lang="en-US" dirty="0" smtClean="0"/>
              <a:t>McKinney-Vento Homeless Director </a:t>
            </a:r>
            <a:r>
              <a:rPr lang="en-US" dirty="0"/>
              <a:t>will need to move the application into Draft Completed status at the top of the Sections Page.</a:t>
            </a:r>
          </a:p>
          <a:p>
            <a:pPr lvl="0"/>
            <a:r>
              <a:rPr lang="en-US" dirty="0"/>
              <a:t>Once the Director marks it complete it will go to the Fiscal Representative for approval.</a:t>
            </a:r>
          </a:p>
          <a:p>
            <a:pPr lvl="0"/>
            <a:r>
              <a:rPr lang="en-US" dirty="0"/>
              <a:t>The next step is for Superintendent or Agency Head approval.</a:t>
            </a:r>
          </a:p>
          <a:p>
            <a:pPr lvl="0"/>
            <a:r>
              <a:rPr lang="en-US" dirty="0"/>
              <a:t>Once the Superintendent or Agency Head approves the application it will come to WVDE Office of Federal Programs for final approval for funding.</a:t>
            </a:r>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37</a:t>
            </a:fld>
            <a:endParaRPr lang="en-US"/>
          </a:p>
        </p:txBody>
      </p:sp>
      <p:pic>
        <p:nvPicPr>
          <p:cNvPr id="5" name="Picture 4"/>
          <p:cNvPicPr/>
          <p:nvPr/>
        </p:nvPicPr>
        <p:blipFill rotWithShape="1">
          <a:blip r:embed="rId2">
            <a:extLst>
              <a:ext uri="{28A0092B-C50C-407E-A947-70E740481C1C}">
                <a14:useLocalDpi xmlns:a14="http://schemas.microsoft.com/office/drawing/2010/main" val="0"/>
              </a:ext>
            </a:extLst>
          </a:blip>
          <a:srcRect t="14216" r="38276" b="47287"/>
          <a:stretch/>
        </p:blipFill>
        <p:spPr bwMode="auto">
          <a:xfrm>
            <a:off x="1731951" y="3539638"/>
            <a:ext cx="6654800" cy="2333625"/>
          </a:xfrm>
          <a:prstGeom prst="rect">
            <a:avLst/>
          </a:prstGeom>
          <a:ln>
            <a:noFill/>
          </a:ln>
          <a:extLst>
            <a:ext uri="{53640926-AAD7-44D8-BBD7-CCE9431645EC}">
              <a14:shadowObscured xmlns:a14="http://schemas.microsoft.com/office/drawing/2010/main"/>
            </a:ext>
          </a:extLst>
        </p:spPr>
      </p:pic>
      <p:sp>
        <p:nvSpPr>
          <p:cNvPr id="6" name="Down Arrow 5"/>
          <p:cNvSpPr/>
          <p:nvPr/>
        </p:nvSpPr>
        <p:spPr>
          <a:xfrm rot="5400000">
            <a:off x="5732584" y="5108406"/>
            <a:ext cx="685800" cy="843915"/>
          </a:xfrm>
          <a:prstGeom prst="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27193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38</a:t>
            </a:fld>
            <a:endParaRPr lang="en-US"/>
          </a:p>
        </p:txBody>
      </p:sp>
      <p:pic>
        <p:nvPicPr>
          <p:cNvPr id="5" name="Content Placeholder 6"/>
          <p:cNvPicPr>
            <a:picLocks noGrp="1" noChangeAspect="1"/>
          </p:cNvPicPr>
          <p:nvPr>
            <p:ph idx="1"/>
          </p:nvPr>
        </p:nvPicPr>
        <p:blipFill>
          <a:blip r:embed="rId2"/>
          <a:stretch>
            <a:fillRect/>
          </a:stretch>
        </p:blipFill>
        <p:spPr>
          <a:xfrm>
            <a:off x="3233856" y="1412022"/>
            <a:ext cx="2894740" cy="3859654"/>
          </a:xfrm>
          <a:prstGeom prst="rect">
            <a:avLst/>
          </a:prstGeom>
        </p:spPr>
      </p:pic>
    </p:spTree>
    <p:extLst>
      <p:ext uri="{BB962C8B-B14F-4D97-AF65-F5344CB8AC3E}">
        <p14:creationId xmlns:p14="http://schemas.microsoft.com/office/powerpoint/2010/main" val="84819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normAutofit fontScale="90000"/>
          </a:bodyPr>
          <a:lstStyle/>
          <a:p>
            <a:pPr algn="ctr"/>
            <a:r>
              <a:rPr lang="en-US" dirty="0"/>
              <a:t>Eligibility Requirement for </a:t>
            </a:r>
            <a:r>
              <a:rPr lang="en-US" dirty="0" smtClean="0"/>
              <a:t>McKinney-Vento (Cont.)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US" dirty="0"/>
          </a:p>
        </p:txBody>
      </p:sp>
      <p:pic>
        <p:nvPicPr>
          <p:cNvPr id="8" name="Picture 7"/>
          <p:cNvPicPr/>
          <p:nvPr/>
        </p:nvPicPr>
        <p:blipFill rotWithShape="1">
          <a:blip r:embed="rId2"/>
          <a:srcRect l="4166" t="18107" r="75231" b="45117"/>
          <a:stretch/>
        </p:blipFill>
        <p:spPr bwMode="auto">
          <a:xfrm>
            <a:off x="1752418" y="2807120"/>
            <a:ext cx="6106795" cy="3066142"/>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98939" y="892187"/>
            <a:ext cx="8194429" cy="1754326"/>
          </a:xfrm>
          <a:prstGeom prst="rect">
            <a:avLst/>
          </a:prstGeom>
        </p:spPr>
        <p:txBody>
          <a:bodyPr wrap="square">
            <a:spAutoFit/>
          </a:bodyPr>
          <a:lstStyle/>
          <a:p>
            <a:pPr lvl="0"/>
            <a:r>
              <a:rPr lang="en-US" sz="2400" dirty="0"/>
              <a:t>The top of this page displays the Program name and number along with the fiscal year.  It shows the current application status and the next step in the application process.</a:t>
            </a:r>
            <a:endParaRPr lang="en-US" sz="2000" dirty="0"/>
          </a:p>
          <a:p>
            <a:pPr lvl="1"/>
            <a:r>
              <a:rPr lang="en-US" b="1" i="1" dirty="0">
                <a:solidFill>
                  <a:srgbClr val="FF0000"/>
                </a:solidFill>
              </a:rPr>
              <a:t>Note: You must change the application status to </a:t>
            </a:r>
            <a:r>
              <a:rPr lang="en-US" b="1" i="1" dirty="0" smtClean="0">
                <a:solidFill>
                  <a:srgbClr val="FF0000"/>
                </a:solidFill>
              </a:rPr>
              <a:t>Eligibility Requirements for MVH </a:t>
            </a:r>
            <a:r>
              <a:rPr lang="en-US" b="1" i="1" dirty="0">
                <a:solidFill>
                  <a:srgbClr val="FF0000"/>
                </a:solidFill>
              </a:rPr>
              <a:t>Started in order to be able to use all functionality of the application. </a:t>
            </a:r>
            <a:endParaRPr lang="en-US" sz="1600" i="1" dirty="0">
              <a:solidFill>
                <a:srgbClr val="FF0000"/>
              </a:solidFill>
            </a:endParaRPr>
          </a:p>
        </p:txBody>
      </p:sp>
      <p:sp>
        <p:nvSpPr>
          <p:cNvPr id="10" name="Left Arrow 9"/>
          <p:cNvSpPr/>
          <p:nvPr/>
        </p:nvSpPr>
        <p:spPr>
          <a:xfrm>
            <a:off x="4624571" y="3455405"/>
            <a:ext cx="842645" cy="32004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8932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normAutofit fontScale="90000"/>
          </a:bodyPr>
          <a:lstStyle/>
          <a:p>
            <a:pPr algn="ctr"/>
            <a:r>
              <a:rPr lang="en-US" dirty="0"/>
              <a:t>Eligibility Requirement for McKinney-Vento (Cont.)</a:t>
            </a:r>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0"/>
            <a:r>
              <a:rPr lang="en-US" dirty="0" smtClean="0"/>
              <a:t>On the Sections page you will see the following options:</a:t>
            </a:r>
          </a:p>
          <a:p>
            <a:pPr lvl="1"/>
            <a:r>
              <a:rPr lang="en-US" dirty="0" smtClean="0"/>
              <a:t>History Log – This will be a log of all status changes in this Eligibility Requirement for McKinney-Vento</a:t>
            </a:r>
          </a:p>
          <a:p>
            <a:pPr lvl="1"/>
            <a:r>
              <a:rPr lang="en-US" dirty="0" smtClean="0"/>
              <a:t>Create Comment – Option for leaving comments for other County individuals that will have access to this application or for WVDE users.	</a:t>
            </a:r>
          </a:p>
          <a:p>
            <a:pPr lvl="2"/>
            <a:r>
              <a:rPr lang="en-US" b="1" i="1" dirty="0" smtClean="0">
                <a:solidFill>
                  <a:srgbClr val="FF0000"/>
                </a:solidFill>
              </a:rPr>
              <a:t>Note: Once a comment has been created it cannot be edited or deleted.</a:t>
            </a:r>
          </a:p>
          <a:p>
            <a:pPr lvl="1"/>
            <a:r>
              <a:rPr lang="en-US" dirty="0" smtClean="0"/>
              <a:t>Qualifying Question – The Eligibility Question that needs to be answered before moving forward with the actual McKinney-Vento Application</a:t>
            </a:r>
          </a:p>
        </p:txBody>
      </p:sp>
      <p:pic>
        <p:nvPicPr>
          <p:cNvPr id="11" name="Picture 10"/>
          <p:cNvPicPr/>
          <p:nvPr/>
        </p:nvPicPr>
        <p:blipFill rotWithShape="1">
          <a:blip r:embed="rId2"/>
          <a:srcRect l="4282" t="13992" r="50927" b="44856"/>
          <a:stretch/>
        </p:blipFill>
        <p:spPr bwMode="auto">
          <a:xfrm>
            <a:off x="127501" y="3393832"/>
            <a:ext cx="8698865" cy="2247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933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normAutofit fontScale="90000"/>
          </a:bodyPr>
          <a:lstStyle/>
          <a:p>
            <a:pPr algn="ctr"/>
            <a:r>
              <a:rPr lang="en-US" dirty="0"/>
              <a:t>Eligibility Requirement for McKinney-Vento (Cont.)</a:t>
            </a:r>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0"/>
            <a:r>
              <a:rPr lang="en-US" dirty="0" smtClean="0"/>
              <a:t>After you have moved it to Eligibility Requirements for MVH Started you will need to click on Qualifying Question and answer the question and hit Save and Go To Sections Page.</a:t>
            </a:r>
            <a:endParaRPr lang="en-US" dirty="0"/>
          </a:p>
        </p:txBody>
      </p:sp>
      <p:pic>
        <p:nvPicPr>
          <p:cNvPr id="10" name="Picture 9"/>
          <p:cNvPicPr/>
          <p:nvPr/>
        </p:nvPicPr>
        <p:blipFill rotWithShape="1">
          <a:blip r:embed="rId2"/>
          <a:srcRect l="4242" t="13580" r="76967" b="60494"/>
          <a:stretch/>
        </p:blipFill>
        <p:spPr bwMode="auto">
          <a:xfrm>
            <a:off x="1466385" y="2820148"/>
            <a:ext cx="6580505" cy="25901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160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normAutofit fontScale="90000"/>
          </a:bodyPr>
          <a:lstStyle/>
          <a:p>
            <a:pPr algn="ctr"/>
            <a:r>
              <a:rPr lang="en-US" dirty="0" smtClean="0"/>
              <a:t>Submission of McKinney-Vento Eligibility Requirement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0"/>
            <a:r>
              <a:rPr lang="en-US" dirty="0" smtClean="0"/>
              <a:t>Once you have answered the question move the application to Eligibility Requirements for MVH Completed. </a:t>
            </a:r>
            <a:endParaRPr lang="en-US" dirty="0"/>
          </a:p>
        </p:txBody>
      </p:sp>
      <p:pic>
        <p:nvPicPr>
          <p:cNvPr id="7" name="Picture 6"/>
          <p:cNvPicPr/>
          <p:nvPr/>
        </p:nvPicPr>
        <p:blipFill rotWithShape="1">
          <a:blip r:embed="rId2"/>
          <a:srcRect l="4647" t="13673" r="74039" b="51006"/>
          <a:stretch/>
        </p:blipFill>
        <p:spPr bwMode="auto">
          <a:xfrm>
            <a:off x="1323340" y="1914525"/>
            <a:ext cx="6497320" cy="3028950"/>
          </a:xfrm>
          <a:prstGeom prst="rect">
            <a:avLst/>
          </a:prstGeom>
          <a:ln>
            <a:noFill/>
          </a:ln>
          <a:extLst>
            <a:ext uri="{53640926-AAD7-44D8-BBD7-CCE9431645EC}">
              <a14:shadowObscured xmlns:a14="http://schemas.microsoft.com/office/drawing/2010/main"/>
            </a:ext>
          </a:extLst>
        </p:spPr>
      </p:pic>
      <p:sp>
        <p:nvSpPr>
          <p:cNvPr id="8" name="Left Arrow 7"/>
          <p:cNvSpPr/>
          <p:nvPr/>
        </p:nvSpPr>
        <p:spPr>
          <a:xfrm rot="18944715">
            <a:off x="4112388" y="2370768"/>
            <a:ext cx="56642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0521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normAutofit fontScale="90000"/>
          </a:bodyPr>
          <a:lstStyle/>
          <a:p>
            <a:pPr algn="ctr"/>
            <a:r>
              <a:rPr lang="en-US" dirty="0" smtClean="0"/>
              <a:t>Submission of McKinney-Vento Eligibility Requirement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0"/>
            <a:r>
              <a:rPr lang="en-US" dirty="0" smtClean="0"/>
              <a:t>This is what your Status should show in order to know that this has been fully completed.</a:t>
            </a:r>
            <a:endParaRPr lang="en-US" dirty="0"/>
          </a:p>
        </p:txBody>
      </p:sp>
      <p:pic>
        <p:nvPicPr>
          <p:cNvPr id="9" name="Picture 8"/>
          <p:cNvPicPr/>
          <p:nvPr/>
        </p:nvPicPr>
        <p:blipFill rotWithShape="1">
          <a:blip r:embed="rId2"/>
          <a:srcRect l="4282" t="13580" r="75116" b="49794"/>
          <a:stretch/>
        </p:blipFill>
        <p:spPr bwMode="auto">
          <a:xfrm>
            <a:off x="1990725" y="2138362"/>
            <a:ext cx="5162550" cy="2581275"/>
          </a:xfrm>
          <a:prstGeom prst="rect">
            <a:avLst/>
          </a:prstGeom>
          <a:ln>
            <a:noFill/>
          </a:ln>
          <a:extLst>
            <a:ext uri="{53640926-AAD7-44D8-BBD7-CCE9431645EC}">
              <a14:shadowObscured xmlns:a14="http://schemas.microsoft.com/office/drawing/2010/main"/>
            </a:ext>
          </a:extLst>
        </p:spPr>
      </p:pic>
      <p:sp>
        <p:nvSpPr>
          <p:cNvPr id="10" name="Left Arrow 9"/>
          <p:cNvSpPr/>
          <p:nvPr/>
        </p:nvSpPr>
        <p:spPr>
          <a:xfrm rot="2604728">
            <a:off x="4470878" y="2837425"/>
            <a:ext cx="56642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8373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9" y="143747"/>
            <a:ext cx="8527427" cy="717899"/>
          </a:xfrm>
        </p:spPr>
        <p:txBody>
          <a:bodyPr>
            <a:normAutofit fontScale="90000"/>
          </a:bodyPr>
          <a:lstStyle/>
          <a:p>
            <a:pPr algn="ctr"/>
            <a:r>
              <a:rPr lang="en-US" dirty="0" smtClean="0"/>
              <a:t>Submission of McKinney-Vento Eligibility Requirement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a:p>
        </p:txBody>
      </p:sp>
      <p:sp>
        <p:nvSpPr>
          <p:cNvPr id="6" name="Content Placeholder 7"/>
          <p:cNvSpPr txBox="1">
            <a:spLocks/>
          </p:cNvSpPr>
          <p:nvPr/>
        </p:nvSpPr>
        <p:spPr>
          <a:xfrm>
            <a:off x="298939" y="914401"/>
            <a:ext cx="8527427" cy="49588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0"/>
            <a:r>
              <a:rPr lang="en-US" dirty="0" smtClean="0"/>
              <a:t>Once you have completed this step please give WVDE Office of Federal Programs up to 24 hours to open up the second part of the McKinney-Vento Homeless Application.</a:t>
            </a:r>
          </a:p>
          <a:p>
            <a:pPr lvl="1"/>
            <a:r>
              <a:rPr lang="en-US" b="1" i="1" dirty="0" smtClean="0">
                <a:solidFill>
                  <a:srgbClr val="FF0000"/>
                </a:solidFill>
              </a:rPr>
              <a:t>Note: If you do not receive an email from WVDE Office of Federal Programs within 24 hours stating that the next part of the McKinney-Vento Homeless application is set up for you to complete, please send a quick email or call Elizabeth McCoy at </a:t>
            </a:r>
            <a:r>
              <a:rPr lang="en-US" b="1" i="1" dirty="0" smtClean="0">
                <a:solidFill>
                  <a:srgbClr val="FF0000"/>
                </a:solidFill>
                <a:hlinkClick r:id="rId2"/>
              </a:rPr>
              <a:t>eamccoy@k12.wv.us</a:t>
            </a:r>
            <a:r>
              <a:rPr lang="en-US" b="1" i="1" dirty="0" smtClean="0">
                <a:solidFill>
                  <a:srgbClr val="FF0000"/>
                </a:solidFill>
              </a:rPr>
              <a:t> or 304-558-7805.</a:t>
            </a:r>
          </a:p>
          <a:p>
            <a:r>
              <a:rPr lang="en-US" dirty="0" smtClean="0">
                <a:solidFill>
                  <a:schemeClr val="tx1">
                    <a:lumMod val="65000"/>
                    <a:lumOff val="35000"/>
                  </a:schemeClr>
                </a:solidFill>
              </a:rPr>
              <a:t>Currently there is not an automatic email from GPS to WVDE Office of Federal Programs to notify us of the completion of the McKinney-Vento Eligibility Requirement.  We are working with our vendor to get that set up.</a:t>
            </a:r>
          </a:p>
          <a:p>
            <a:r>
              <a:rPr lang="en-US" dirty="0" smtClean="0">
                <a:solidFill>
                  <a:schemeClr val="tx1">
                    <a:lumMod val="65000"/>
                    <a:lumOff val="35000"/>
                  </a:schemeClr>
                </a:solidFill>
              </a:rPr>
              <a:t>Once you have received that email from WVDE Office of Federal Programs please complete the following steps to complete the application and budget for the McKinney – Vento Homeless Funding.</a:t>
            </a:r>
            <a:endParaRPr lang="en-US" dirty="0">
              <a:solidFill>
                <a:schemeClr val="tx1">
                  <a:lumMod val="65000"/>
                  <a:lumOff val="35000"/>
                </a:schemeClr>
              </a:solidFill>
            </a:endParaRPr>
          </a:p>
        </p:txBody>
      </p:sp>
    </p:spTree>
    <p:extLst>
      <p:ext uri="{BB962C8B-B14F-4D97-AF65-F5344CB8AC3E}">
        <p14:creationId xmlns:p14="http://schemas.microsoft.com/office/powerpoint/2010/main" val="3871398988"/>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990</TotalTime>
  <Words>1860</Words>
  <Application>Microsoft Office PowerPoint</Application>
  <PresentationFormat>On-screen Show (4:3)</PresentationFormat>
  <Paragraphs>211</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Fira Sans</vt:lpstr>
      <vt:lpstr>Fira Sans Ultra</vt:lpstr>
      <vt:lpstr>Times New Roman</vt:lpstr>
      <vt:lpstr>Vollkorn</vt:lpstr>
      <vt:lpstr>WVDE_2017Theme2</vt:lpstr>
      <vt:lpstr>Application for  McKinney-Vento Homeless</vt:lpstr>
      <vt:lpstr>Application Supplements</vt:lpstr>
      <vt:lpstr>Eligibility Requirement for McKinney-Vento</vt:lpstr>
      <vt:lpstr>Eligibility Requirement for McKinney-Vento (Cont.)</vt:lpstr>
      <vt:lpstr>Eligibility Requirement for McKinney-Vento (Cont.)</vt:lpstr>
      <vt:lpstr>Eligibility Requirement for McKinney-Vento (Cont.)</vt:lpstr>
      <vt:lpstr>Submission of McKinney-Vento Eligibility Requirement</vt:lpstr>
      <vt:lpstr>Submission of McKinney-Vento Eligibility Requirement</vt:lpstr>
      <vt:lpstr>Submission of McKinney-Vento Eligibility Requirement</vt:lpstr>
      <vt:lpstr>PowerPoint Presentation</vt:lpstr>
      <vt:lpstr>Funding Applications</vt:lpstr>
      <vt:lpstr>Funding Applications (Cont.)</vt:lpstr>
      <vt:lpstr>Sections Page</vt:lpstr>
      <vt:lpstr>Sections Page (Cont.)</vt:lpstr>
      <vt:lpstr>Sections Page (Cont.)</vt:lpstr>
      <vt:lpstr>Sections Page (Cont.)</vt:lpstr>
      <vt:lpstr>Sections Page (Cont.)</vt:lpstr>
      <vt:lpstr>Contacts</vt:lpstr>
      <vt:lpstr>Save and Go To</vt:lpstr>
      <vt:lpstr>Program Instruction and Guidance</vt:lpstr>
      <vt:lpstr>Assurances</vt:lpstr>
      <vt:lpstr>Related Documents</vt:lpstr>
      <vt:lpstr>McKinney-Vento Homeless Application</vt:lpstr>
      <vt:lpstr>McKinney-Vento Homeless Application (Cont.)</vt:lpstr>
      <vt:lpstr>McKinney-Vento Homeless Application (Cont.)</vt:lpstr>
      <vt:lpstr>McKinney-Vento Homeless Application (Cont.)</vt:lpstr>
      <vt:lpstr>McKinney-Vento Homeless Application (Cont.)</vt:lpstr>
      <vt:lpstr>Application Narrative</vt:lpstr>
      <vt:lpstr>McKinney-Vento Homeless Funding</vt:lpstr>
      <vt:lpstr>Budget</vt:lpstr>
      <vt:lpstr>Budget (Cont.)</vt:lpstr>
      <vt:lpstr>Budget (Cont.)</vt:lpstr>
      <vt:lpstr>Budget (Cont.)</vt:lpstr>
      <vt:lpstr>Budget (Cont.)</vt:lpstr>
      <vt:lpstr>Budget (Cont.)</vt:lpstr>
      <vt:lpstr>Budget Overview</vt:lpstr>
      <vt:lpstr>Submission Process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Elizabeth McCoy</cp:lastModifiedBy>
  <cp:revision>56</cp:revision>
  <dcterms:created xsi:type="dcterms:W3CDTF">2017-05-08T14:21:19Z</dcterms:created>
  <dcterms:modified xsi:type="dcterms:W3CDTF">2018-06-07T15:31:30Z</dcterms:modified>
</cp:coreProperties>
</file>