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99" r:id="rId3"/>
    <p:sldId id="309" r:id="rId4"/>
    <p:sldId id="301" r:id="rId5"/>
    <p:sldId id="302" r:id="rId6"/>
    <p:sldId id="305" r:id="rId7"/>
    <p:sldId id="304" r:id="rId8"/>
    <p:sldId id="303" r:id="rId9"/>
    <p:sldId id="306" r:id="rId10"/>
    <p:sldId id="307" r:id="rId11"/>
    <p:sldId id="308" r:id="rId12"/>
    <p:sldId id="310" r:id="rId13"/>
    <p:sldId id="266" r:id="rId14"/>
    <p:sldId id="312" r:id="rId15"/>
    <p:sldId id="313" r:id="rId16"/>
    <p:sldId id="314" r:id="rId17"/>
    <p:sldId id="315" r:id="rId18"/>
    <p:sldId id="31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CD718-5C9E-0F41-8F48-4EA387E4022C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EE2DE-F569-CB47-AE41-C8EBB0F45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46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280" y="3446398"/>
            <a:ext cx="8875835" cy="1713781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  <a:latin typeface="Vollkorn" charset="0"/>
                <a:ea typeface="Vollkorn" charset="0"/>
                <a:cs typeface="Vollkorn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5852" y="5292662"/>
            <a:ext cx="5156689" cy="41647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45496" y="5841622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4692" y="365126"/>
            <a:ext cx="1971675" cy="54729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5126"/>
            <a:ext cx="6397492" cy="54729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353" y="1709741"/>
            <a:ext cx="8545013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354" y="4589466"/>
            <a:ext cx="8545013" cy="93210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939" y="1778734"/>
            <a:ext cx="4114800" cy="3965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2677" y="1778734"/>
            <a:ext cx="4113689" cy="3965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8939" y="1681163"/>
            <a:ext cx="411452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939" y="2505075"/>
            <a:ext cx="4114525" cy="33212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2677" y="1681163"/>
            <a:ext cx="411480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2677" y="2505075"/>
            <a:ext cx="4114802" cy="33212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98939" y="143747"/>
            <a:ext cx="8527427" cy="1400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108" y="457200"/>
            <a:ext cx="3429550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0" y="987428"/>
            <a:ext cx="4825866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4108" y="2057400"/>
            <a:ext cx="3429550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987430"/>
            <a:ext cx="4825866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34108" y="457200"/>
            <a:ext cx="3429550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34108" y="2057400"/>
            <a:ext cx="3429550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8939" y="143747"/>
            <a:ext cx="8527427" cy="1400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8939" y="1723293"/>
            <a:ext cx="8527427" cy="4149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7136" y="6356353"/>
            <a:ext cx="879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 i="0">
                <a:solidFill>
                  <a:schemeClr val="bg1"/>
                </a:solidFill>
                <a:latin typeface="Fira Sans Ultra" charset="0"/>
                <a:ea typeface="Fira Sans Ultra" charset="0"/>
                <a:cs typeface="Fira Sans Ultra" charset="0"/>
              </a:defRPr>
            </a:lvl1pPr>
          </a:lstStyle>
          <a:p>
            <a:fld id="{16630861-4318-414B-8E21-CA5F03E7BD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4071"/>
          </a:solidFill>
          <a:latin typeface="Vollkorn" charset="0"/>
          <a:ea typeface="Vollkorn" charset="0"/>
          <a:cs typeface="Vollkorn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rgbClr val="60636B"/>
          </a:solidFill>
          <a:latin typeface="Fira Sans" charset="0"/>
          <a:ea typeface="Fira Sans" charset="0"/>
          <a:cs typeface="Fira Sans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rgbClr val="60636B"/>
          </a:solidFill>
          <a:latin typeface="Fira Sans" charset="0"/>
          <a:ea typeface="Fira Sans" charset="0"/>
          <a:cs typeface="Fira Sans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rgbClr val="60636B"/>
          </a:solidFill>
          <a:latin typeface="Fira Sans" charset="0"/>
          <a:ea typeface="Fira Sans" charset="0"/>
          <a:cs typeface="Fira Sans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rgbClr val="60636B"/>
          </a:solidFill>
          <a:latin typeface="Fira Sans" charset="0"/>
          <a:ea typeface="Fira Sans" charset="0"/>
          <a:cs typeface="Fira Sans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rgbClr val="60636B"/>
          </a:solidFill>
          <a:latin typeface="Fira Sans" charset="0"/>
          <a:ea typeface="Fira Sans" charset="0"/>
          <a:cs typeface="Fira Sans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280" y="3569677"/>
            <a:ext cx="8875835" cy="9574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Plan Relationships </a:t>
            </a:r>
            <a:r>
              <a:rPr lang="en-US" dirty="0" smtClean="0"/>
              <a:t>for </a:t>
            </a:r>
            <a:r>
              <a:rPr lang="en-US" dirty="0" smtClean="0"/>
              <a:t>Early Literacy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907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Create a Funding </a:t>
            </a:r>
            <a:r>
              <a:rPr lang="en-US" dirty="0" smtClean="0"/>
              <a:t>Source (Cont.)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t="13580" r="83102" b="47736"/>
          <a:stretch/>
        </p:blipFill>
        <p:spPr bwMode="auto">
          <a:xfrm>
            <a:off x="190696" y="1192090"/>
            <a:ext cx="3698240" cy="2381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4272" t="13992" r="68750" b="51062"/>
          <a:stretch/>
        </p:blipFill>
        <p:spPr bwMode="auto">
          <a:xfrm>
            <a:off x="3078687" y="3678847"/>
            <a:ext cx="5673225" cy="20206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155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Create a Funding Source (Cont.)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7046" t="29630" r="52083" b="43745"/>
          <a:stretch/>
        </p:blipFill>
        <p:spPr bwMode="auto">
          <a:xfrm>
            <a:off x="373780" y="2420083"/>
            <a:ext cx="8012971" cy="1468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2910254"/>
            <a:ext cx="518746" cy="70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67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Create a Funding Source (Cont.)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6713" t="39095" r="51852" b="27160"/>
          <a:stretch/>
        </p:blipFill>
        <p:spPr bwMode="auto">
          <a:xfrm>
            <a:off x="245110" y="2339487"/>
            <a:ext cx="8898890" cy="2038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2875085"/>
            <a:ext cx="518746" cy="70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71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LEA Strategic Plan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4282" t="34979" r="60623" b="28806"/>
          <a:stretch/>
        </p:blipFill>
        <p:spPr bwMode="auto">
          <a:xfrm>
            <a:off x="372427" y="2210117"/>
            <a:ext cx="8399145" cy="2437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8193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LEA Strategic Plan Components (Cont.)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4398" t="14403" r="50694" b="59671"/>
          <a:stretch/>
        </p:blipFill>
        <p:spPr bwMode="auto">
          <a:xfrm>
            <a:off x="289877" y="2733675"/>
            <a:ext cx="8564245" cy="1390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7129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LEA Strategic Plan Components (Cont.)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4283" t="13991" r="51157" b="20165"/>
          <a:stretch/>
        </p:blipFill>
        <p:spPr bwMode="auto">
          <a:xfrm>
            <a:off x="928052" y="1914525"/>
            <a:ext cx="7287895" cy="3028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5525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LEA Strategic Plan Components (Cont.)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4283" t="13991" r="51157" b="20165"/>
          <a:stretch/>
        </p:blipFill>
        <p:spPr bwMode="auto">
          <a:xfrm>
            <a:off x="928052" y="1914525"/>
            <a:ext cx="7287895" cy="3028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3871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Viewing Plan Relationships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4283" t="13992" r="51389" b="12757"/>
          <a:stretch/>
        </p:blipFill>
        <p:spPr bwMode="auto">
          <a:xfrm>
            <a:off x="565467" y="1566862"/>
            <a:ext cx="8013065" cy="3724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265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18</a:t>
            </a:fld>
            <a:endParaRPr lang="en-US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3856" y="1412022"/>
            <a:ext cx="2894740" cy="385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Planning Tool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-1" t="13169" r="69700" b="55144"/>
          <a:stretch/>
        </p:blipFill>
        <p:spPr bwMode="auto">
          <a:xfrm>
            <a:off x="750570" y="2305050"/>
            <a:ext cx="7642860" cy="2247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Down Arrow 4"/>
          <p:cNvSpPr/>
          <p:nvPr/>
        </p:nvSpPr>
        <p:spPr>
          <a:xfrm rot="13782366">
            <a:off x="275960" y="3075108"/>
            <a:ext cx="590550" cy="7429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Down Arrow 5"/>
          <p:cNvSpPr/>
          <p:nvPr/>
        </p:nvSpPr>
        <p:spPr>
          <a:xfrm rot="3279507">
            <a:off x="3802905" y="2601784"/>
            <a:ext cx="590550" cy="7429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81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Planning Tool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3</a:t>
            </a:fld>
            <a:endParaRPr lang="en-US"/>
          </a:p>
        </p:txBody>
      </p:sp>
      <p:sp>
        <p:nvSpPr>
          <p:cNvPr id="5" name="Down Arrow 4"/>
          <p:cNvSpPr/>
          <p:nvPr/>
        </p:nvSpPr>
        <p:spPr>
          <a:xfrm rot="8786817">
            <a:off x="1002839" y="4657862"/>
            <a:ext cx="590550" cy="7429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4282" t="34979" r="60623" b="28806"/>
          <a:stretch/>
        </p:blipFill>
        <p:spPr bwMode="auto">
          <a:xfrm>
            <a:off x="372427" y="2210117"/>
            <a:ext cx="8399145" cy="2437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Down Arrow 5"/>
          <p:cNvSpPr/>
          <p:nvPr/>
        </p:nvSpPr>
        <p:spPr>
          <a:xfrm rot="3279507">
            <a:off x="3802904" y="2026665"/>
            <a:ext cx="590550" cy="7429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5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Create a Component Relationship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5314" t="51029" r="77778" b="21399"/>
          <a:stretch/>
        </p:blipFill>
        <p:spPr bwMode="auto">
          <a:xfrm>
            <a:off x="1918447" y="2142490"/>
            <a:ext cx="5611065" cy="25730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Down Arrow 4"/>
          <p:cNvSpPr/>
          <p:nvPr/>
        </p:nvSpPr>
        <p:spPr>
          <a:xfrm rot="12922950">
            <a:off x="1744275" y="3710540"/>
            <a:ext cx="590550" cy="7429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81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Create a Component Relationship (Cont.)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282" t="13840" r="70949" b="48971"/>
          <a:stretch/>
        </p:blipFill>
        <p:spPr bwMode="auto">
          <a:xfrm>
            <a:off x="1033451" y="2008310"/>
            <a:ext cx="7353300" cy="3105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3917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Create a Component Relationship (Cont.)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398" t="14404" r="75926" b="54732"/>
          <a:stretch/>
        </p:blipFill>
        <p:spPr bwMode="auto">
          <a:xfrm>
            <a:off x="222299" y="1057274"/>
            <a:ext cx="5375910" cy="2371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4398" t="13580" r="77083" b="56790"/>
          <a:stretch/>
        </p:blipFill>
        <p:spPr bwMode="auto">
          <a:xfrm>
            <a:off x="4070839" y="3552092"/>
            <a:ext cx="4877020" cy="23731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027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Create a Component Relationship (Cont.)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399" t="13710" r="61573" b="56378"/>
          <a:stretch/>
        </p:blipFill>
        <p:spPr bwMode="auto">
          <a:xfrm>
            <a:off x="703873" y="1864659"/>
            <a:ext cx="7454900" cy="18431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Down Arrow 4"/>
          <p:cNvSpPr/>
          <p:nvPr/>
        </p:nvSpPr>
        <p:spPr>
          <a:xfrm rot="12922950">
            <a:off x="4839166" y="3578655"/>
            <a:ext cx="590550" cy="7429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94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Create a Component Relationship (Cont.)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514" t="38271" r="51505" b="27572"/>
          <a:stretch/>
        </p:blipFill>
        <p:spPr bwMode="auto">
          <a:xfrm>
            <a:off x="211455" y="2476500"/>
            <a:ext cx="8721090" cy="1905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Down Arrow 4"/>
          <p:cNvSpPr/>
          <p:nvPr/>
        </p:nvSpPr>
        <p:spPr>
          <a:xfrm rot="7816619">
            <a:off x="2465243" y="3675369"/>
            <a:ext cx="590550" cy="7429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45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Create a Funding Source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5862" t="36087" r="52007" b="24903"/>
          <a:stretch/>
        </p:blipFill>
        <p:spPr bwMode="auto">
          <a:xfrm>
            <a:off x="402272" y="2343150"/>
            <a:ext cx="8339455" cy="2171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Down Arrow 4"/>
          <p:cNvSpPr/>
          <p:nvPr/>
        </p:nvSpPr>
        <p:spPr>
          <a:xfrm rot="7816619">
            <a:off x="1401375" y="4413923"/>
            <a:ext cx="590550" cy="7429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6573" y="3850012"/>
            <a:ext cx="518746" cy="70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21398"/>
      </p:ext>
    </p:extLst>
  </p:cSld>
  <p:clrMapOvr>
    <a:masterClrMapping/>
  </p:clrMapOvr>
</p:sld>
</file>

<file path=ppt/theme/theme1.xml><?xml version="1.0" encoding="utf-8"?>
<a:theme xmlns:a="http://schemas.openxmlformats.org/drawingml/2006/main" name="WVDE_2017Theme2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VDE_2017Theme2" id="{44F0BE6C-34C6-EC46-AFE6-CDB91FC5A479}" vid="{EC7969FB-EEA3-4642-839C-4BC2186169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WVDE_2017Theme2</Template>
  <TotalTime>1895</TotalTime>
  <Words>116</Words>
  <Application>Microsoft Office PowerPoint</Application>
  <PresentationFormat>On-screen Show (4:3)</PresentationFormat>
  <Paragraphs>37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Fira Sans</vt:lpstr>
      <vt:lpstr>Fira Sans Ultra</vt:lpstr>
      <vt:lpstr>Vollkorn</vt:lpstr>
      <vt:lpstr>WVDE_2017Theme2</vt:lpstr>
      <vt:lpstr>Plan Relationships for Early Literacy </vt:lpstr>
      <vt:lpstr>Planning Tool</vt:lpstr>
      <vt:lpstr>Planning Tool</vt:lpstr>
      <vt:lpstr>Create a Component Relationship</vt:lpstr>
      <vt:lpstr>Create a Component Relationship (Cont.)</vt:lpstr>
      <vt:lpstr>Create a Component Relationship (Cont.)</vt:lpstr>
      <vt:lpstr>Create a Component Relationship (Cont.)</vt:lpstr>
      <vt:lpstr>Create a Component Relationship (Cont.)</vt:lpstr>
      <vt:lpstr>Create a Funding Source</vt:lpstr>
      <vt:lpstr>Create a Funding Source (Cont.)</vt:lpstr>
      <vt:lpstr>Create a Funding Source (Cont.)</vt:lpstr>
      <vt:lpstr>Create a Funding Source (Cont.)</vt:lpstr>
      <vt:lpstr>LEA Strategic Plan Components</vt:lpstr>
      <vt:lpstr>LEA Strategic Plan Components (Cont.)</vt:lpstr>
      <vt:lpstr>LEA Strategic Plan Components (Cont.)</vt:lpstr>
      <vt:lpstr>LEA Strategic Plan Components (Cont.)</vt:lpstr>
      <vt:lpstr>Viewing Plan Relationships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Daniels</dc:creator>
  <cp:lastModifiedBy>Elizabeth McCoy</cp:lastModifiedBy>
  <cp:revision>49</cp:revision>
  <dcterms:created xsi:type="dcterms:W3CDTF">2017-05-08T14:21:19Z</dcterms:created>
  <dcterms:modified xsi:type="dcterms:W3CDTF">2018-04-27T13:33:17Z</dcterms:modified>
</cp:coreProperties>
</file>