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4"/>
  </p:notesMasterIdLst>
  <p:handoutMasterIdLst>
    <p:handoutMasterId r:id="rId45"/>
  </p:handoutMasterIdLst>
  <p:sldIdLst>
    <p:sldId id="256" r:id="rId4"/>
    <p:sldId id="262" r:id="rId5"/>
    <p:sldId id="259" r:id="rId6"/>
    <p:sldId id="340" r:id="rId7"/>
    <p:sldId id="335" r:id="rId8"/>
    <p:sldId id="337" r:id="rId9"/>
    <p:sldId id="329" r:id="rId10"/>
    <p:sldId id="344" r:id="rId11"/>
    <p:sldId id="315" r:id="rId12"/>
    <p:sldId id="345" r:id="rId13"/>
    <p:sldId id="346" r:id="rId14"/>
    <p:sldId id="319" r:id="rId15"/>
    <p:sldId id="257" r:id="rId16"/>
    <p:sldId id="355" r:id="rId17"/>
    <p:sldId id="356" r:id="rId18"/>
    <p:sldId id="260" r:id="rId19"/>
    <p:sldId id="352" r:id="rId20"/>
    <p:sldId id="353" r:id="rId21"/>
    <p:sldId id="324" r:id="rId22"/>
    <p:sldId id="326" r:id="rId23"/>
    <p:sldId id="261" r:id="rId24"/>
    <p:sldId id="263" r:id="rId25"/>
    <p:sldId id="264" r:id="rId26"/>
    <p:sldId id="265" r:id="rId27"/>
    <p:sldId id="354" r:id="rId28"/>
    <p:sldId id="350" r:id="rId29"/>
    <p:sldId id="351" r:id="rId30"/>
    <p:sldId id="342" r:id="rId31"/>
    <p:sldId id="295" r:id="rId32"/>
    <p:sldId id="349" r:id="rId33"/>
    <p:sldId id="287" r:id="rId34"/>
    <p:sldId id="338" r:id="rId35"/>
    <p:sldId id="357" r:id="rId36"/>
    <p:sldId id="358" r:id="rId37"/>
    <p:sldId id="359" r:id="rId38"/>
    <p:sldId id="360" r:id="rId39"/>
    <p:sldId id="328" r:id="rId40"/>
    <p:sldId id="347" r:id="rId41"/>
    <p:sldId id="348" r:id="rId42"/>
    <p:sldId id="285"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00080"/>
    <a:srgbClr val="434A8D"/>
    <a:srgbClr val="FFFFCC"/>
    <a:srgbClr val="467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autoAdjust="0"/>
    <p:restoredTop sz="81967" autoAdjust="0"/>
  </p:normalViewPr>
  <p:slideViewPr>
    <p:cSldViewPr snapToGrid="0" snapToObjects="1">
      <p:cViewPr varScale="1">
        <p:scale>
          <a:sx n="73" d="100"/>
          <a:sy n="73" d="100"/>
        </p:scale>
        <p:origin x="18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E2453-A43D-5740-89AD-7811A1E635B8}"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77B3C939-CC9B-DA4F-9FD2-AA8ADC36C25B}">
      <dgm:prSet phldrT="[Text]"/>
      <dgm:spPr>
        <a:solidFill>
          <a:schemeClr val="accent2">
            <a:lumMod val="75000"/>
          </a:schemeClr>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WV Strategic Planning Focus </a:t>
          </a:r>
          <a:endParaRPr lang="en-US"/>
        </a:p>
      </dgm:t>
    </dgm:pt>
    <dgm:pt modelId="{3C0C0E5B-BC8E-D646-A1EC-E3A59737F907}" type="parTrans" cxnId="{DD54F0B1-4B81-954F-8AAE-C5B77B65884F}">
      <dgm:prSet/>
      <dgm:spPr/>
      <dgm:t>
        <a:bodyPr/>
        <a:lstStyle/>
        <a:p>
          <a:endParaRPr lang="en-US"/>
        </a:p>
      </dgm:t>
    </dgm:pt>
    <dgm:pt modelId="{66A46C2A-F8DE-2E49-9035-055BC9D59210}" type="sibTrans" cxnId="{DD54F0B1-4B81-954F-8AAE-C5B77B65884F}">
      <dgm:prSet/>
      <dgm:spPr/>
      <dgm:t>
        <a:bodyPr/>
        <a:lstStyle/>
        <a:p>
          <a:endParaRPr lang="en-US"/>
        </a:p>
      </dgm:t>
    </dgm:pt>
    <dgm:pt modelId="{A18EA014-DD14-2947-9ECE-AA6A899AD632}">
      <dgm:prSet phldrT="[Text]"/>
      <dgm:spPr>
        <a:solidFill>
          <a:schemeClr val="accent1">
            <a:hueOff val="0"/>
            <a:satOff val="0"/>
            <a:lumOff val="0"/>
            <a:alpha val="66000"/>
          </a:schemeClr>
        </a:solidFill>
      </dgm:spPr>
      <dgm:t>
        <a:bodyPr/>
        <a:lstStyle/>
        <a:p>
          <a:r>
            <a:rPr lang="en-US" dirty="0"/>
            <a:t>Reading </a:t>
          </a:r>
        </a:p>
        <a:p>
          <a:r>
            <a:rPr lang="en-US" dirty="0"/>
            <a:t>Skills</a:t>
          </a:r>
        </a:p>
      </dgm:t>
    </dgm:pt>
    <dgm:pt modelId="{3F685A4A-3A7C-AA45-AEE3-8DFC60B40829}" type="parTrans" cxnId="{807C4BCA-FB3D-E24A-96A5-7D3A87238E9D}">
      <dgm:prSet/>
      <dgm:spPr/>
      <dgm:t>
        <a:bodyPr/>
        <a:lstStyle/>
        <a:p>
          <a:endParaRPr lang="en-US"/>
        </a:p>
      </dgm:t>
    </dgm:pt>
    <dgm:pt modelId="{93354577-05F0-A844-A853-8FAE737AEF86}" type="sibTrans" cxnId="{807C4BCA-FB3D-E24A-96A5-7D3A87238E9D}">
      <dgm:prSet/>
      <dgm:spPr/>
      <dgm:t>
        <a:bodyPr/>
        <a:lstStyle/>
        <a:p>
          <a:endParaRPr lang="en-US"/>
        </a:p>
      </dgm:t>
    </dgm:pt>
    <dgm:pt modelId="{D65DCD9B-84BF-7447-A5C1-ECD079AB7538}">
      <dgm:prSet phldrT="[Text]"/>
      <dgm:spPr>
        <a:solidFill>
          <a:schemeClr val="accent1">
            <a:hueOff val="0"/>
            <a:satOff val="0"/>
            <a:lumOff val="0"/>
            <a:alpha val="65000"/>
          </a:schemeClr>
        </a:solidFill>
      </dgm:spPr>
      <dgm:t>
        <a:bodyPr/>
        <a:lstStyle/>
        <a:p>
          <a:r>
            <a:rPr lang="en-US"/>
            <a:t>Math </a:t>
          </a:r>
        </a:p>
        <a:p>
          <a:r>
            <a:rPr lang="en-US"/>
            <a:t>Skills</a:t>
          </a:r>
        </a:p>
      </dgm:t>
    </dgm:pt>
    <dgm:pt modelId="{C85EDF6D-F9F0-9149-9AF8-F880BA3CA1D5}" type="parTrans" cxnId="{063564C0-C105-AF4F-83F7-050C81F3660D}">
      <dgm:prSet/>
      <dgm:spPr/>
      <dgm:t>
        <a:bodyPr/>
        <a:lstStyle/>
        <a:p>
          <a:endParaRPr lang="en-US"/>
        </a:p>
      </dgm:t>
    </dgm:pt>
    <dgm:pt modelId="{4128DA1A-01B8-BA48-9283-F46A96C3EBA8}" type="sibTrans" cxnId="{063564C0-C105-AF4F-83F7-050C81F3660D}">
      <dgm:prSet/>
      <dgm:spPr/>
      <dgm:t>
        <a:bodyPr/>
        <a:lstStyle/>
        <a:p>
          <a:endParaRPr lang="en-US"/>
        </a:p>
      </dgm:t>
    </dgm:pt>
    <dgm:pt modelId="{3E126B2F-49F1-3146-AB0C-694B9FC4204E}">
      <dgm:prSet phldrT="[Text]"/>
      <dgm:spPr>
        <a:solidFill>
          <a:schemeClr val="accent1">
            <a:hueOff val="0"/>
            <a:satOff val="0"/>
            <a:lumOff val="0"/>
            <a:alpha val="63000"/>
          </a:schemeClr>
        </a:solidFill>
      </dgm:spPr>
      <dgm:t>
        <a:bodyPr/>
        <a:lstStyle/>
        <a:p>
          <a:r>
            <a:rPr lang="en-US" dirty="0"/>
            <a:t>Chronic Absences</a:t>
          </a:r>
        </a:p>
      </dgm:t>
    </dgm:pt>
    <dgm:pt modelId="{90CDD212-C022-7E4E-82EF-AEAF5B983321}" type="parTrans" cxnId="{AE41E2DB-E943-F643-9518-F9EBB637C620}">
      <dgm:prSet/>
      <dgm:spPr/>
      <dgm:t>
        <a:bodyPr/>
        <a:lstStyle/>
        <a:p>
          <a:endParaRPr lang="en-US"/>
        </a:p>
      </dgm:t>
    </dgm:pt>
    <dgm:pt modelId="{0C7C7B25-F755-DA48-A3E6-7A38BC725F88}" type="sibTrans" cxnId="{AE41E2DB-E943-F643-9518-F9EBB637C620}">
      <dgm:prSet/>
      <dgm:spPr/>
      <dgm:t>
        <a:bodyPr/>
        <a:lstStyle/>
        <a:p>
          <a:endParaRPr lang="en-US"/>
        </a:p>
      </dgm:t>
    </dgm:pt>
    <dgm:pt modelId="{00A38D5D-5691-6043-9D5C-F42D4A9DAAE6}" type="pres">
      <dgm:prSet presAssocID="{F4DE2453-A43D-5740-89AD-7811A1E635B8}" presName="diagram" presStyleCnt="0">
        <dgm:presLayoutVars>
          <dgm:chPref val="1"/>
          <dgm:dir/>
          <dgm:animOne val="branch"/>
          <dgm:animLvl val="lvl"/>
          <dgm:resizeHandles val="exact"/>
        </dgm:presLayoutVars>
      </dgm:prSet>
      <dgm:spPr/>
    </dgm:pt>
    <dgm:pt modelId="{FFAD2270-21C9-5743-A2DE-96E09AF09CAE}" type="pres">
      <dgm:prSet presAssocID="{77B3C939-CC9B-DA4F-9FD2-AA8ADC36C25B}" presName="root1" presStyleCnt="0"/>
      <dgm:spPr/>
    </dgm:pt>
    <dgm:pt modelId="{638CED02-23C2-C446-B153-7B88339D6BAD}" type="pres">
      <dgm:prSet presAssocID="{77B3C939-CC9B-DA4F-9FD2-AA8ADC36C25B}" presName="LevelOneTextNode" presStyleLbl="node0" presStyleIdx="0" presStyleCnt="1" custScaleX="200453" custLinFactNeighborX="386" custLinFactNeighborY="0">
        <dgm:presLayoutVars>
          <dgm:chPref val="3"/>
        </dgm:presLayoutVars>
      </dgm:prSet>
      <dgm:spPr/>
    </dgm:pt>
    <dgm:pt modelId="{2A92CB9E-D971-BE43-B7EA-A2A3CA852BAC}" type="pres">
      <dgm:prSet presAssocID="{77B3C939-CC9B-DA4F-9FD2-AA8ADC36C25B}" presName="level2hierChild" presStyleCnt="0"/>
      <dgm:spPr/>
    </dgm:pt>
    <dgm:pt modelId="{9103B127-E5B0-B446-B589-E062FCC10E67}" type="pres">
      <dgm:prSet presAssocID="{3F685A4A-3A7C-AA45-AEE3-8DFC60B40829}" presName="conn2-1" presStyleLbl="parChTrans1D2" presStyleIdx="0" presStyleCnt="3"/>
      <dgm:spPr/>
    </dgm:pt>
    <dgm:pt modelId="{272FB3AF-C2D2-704D-980E-9A23CE802E09}" type="pres">
      <dgm:prSet presAssocID="{3F685A4A-3A7C-AA45-AEE3-8DFC60B40829}" presName="connTx" presStyleLbl="parChTrans1D2" presStyleIdx="0" presStyleCnt="3"/>
      <dgm:spPr/>
    </dgm:pt>
    <dgm:pt modelId="{E488588A-6697-F746-A1AD-40595AE80F08}" type="pres">
      <dgm:prSet presAssocID="{A18EA014-DD14-2947-9ECE-AA6A899AD632}" presName="root2" presStyleCnt="0"/>
      <dgm:spPr/>
    </dgm:pt>
    <dgm:pt modelId="{764062BC-4696-274F-B0F8-39E1814F0A36}" type="pres">
      <dgm:prSet presAssocID="{A18EA014-DD14-2947-9ECE-AA6A899AD632}" presName="LevelTwoTextNode" presStyleLbl="node2" presStyleIdx="0" presStyleCnt="3">
        <dgm:presLayoutVars>
          <dgm:chPref val="3"/>
        </dgm:presLayoutVars>
      </dgm:prSet>
      <dgm:spPr/>
    </dgm:pt>
    <dgm:pt modelId="{F6FFD61C-045E-684F-B725-5777D90D6C2B}" type="pres">
      <dgm:prSet presAssocID="{A18EA014-DD14-2947-9ECE-AA6A899AD632}" presName="level3hierChild" presStyleCnt="0"/>
      <dgm:spPr/>
    </dgm:pt>
    <dgm:pt modelId="{7A68D4B5-8ADB-8440-AE22-3D5E24F40993}" type="pres">
      <dgm:prSet presAssocID="{C85EDF6D-F9F0-9149-9AF8-F880BA3CA1D5}" presName="conn2-1" presStyleLbl="parChTrans1D2" presStyleIdx="1" presStyleCnt="3"/>
      <dgm:spPr/>
    </dgm:pt>
    <dgm:pt modelId="{EA15F1DB-313A-B942-8F79-677C8A076584}" type="pres">
      <dgm:prSet presAssocID="{C85EDF6D-F9F0-9149-9AF8-F880BA3CA1D5}" presName="connTx" presStyleLbl="parChTrans1D2" presStyleIdx="1" presStyleCnt="3"/>
      <dgm:spPr/>
    </dgm:pt>
    <dgm:pt modelId="{5BCE1708-BA2F-F642-B4F7-02C134907532}" type="pres">
      <dgm:prSet presAssocID="{D65DCD9B-84BF-7447-A5C1-ECD079AB7538}" presName="root2" presStyleCnt="0"/>
      <dgm:spPr/>
    </dgm:pt>
    <dgm:pt modelId="{F6B0FF5C-2236-C244-BC3B-3C4A913C53A4}" type="pres">
      <dgm:prSet presAssocID="{D65DCD9B-84BF-7447-A5C1-ECD079AB7538}" presName="LevelTwoTextNode" presStyleLbl="node2" presStyleIdx="1" presStyleCnt="3">
        <dgm:presLayoutVars>
          <dgm:chPref val="3"/>
        </dgm:presLayoutVars>
      </dgm:prSet>
      <dgm:spPr/>
    </dgm:pt>
    <dgm:pt modelId="{7BCE4B64-92D5-8641-B186-0EBCB6F044FD}" type="pres">
      <dgm:prSet presAssocID="{D65DCD9B-84BF-7447-A5C1-ECD079AB7538}" presName="level3hierChild" presStyleCnt="0"/>
      <dgm:spPr/>
    </dgm:pt>
    <dgm:pt modelId="{F1F5C556-C2F1-CB4F-B9C2-715F321F5FD9}" type="pres">
      <dgm:prSet presAssocID="{90CDD212-C022-7E4E-82EF-AEAF5B983321}" presName="conn2-1" presStyleLbl="parChTrans1D2" presStyleIdx="2" presStyleCnt="3"/>
      <dgm:spPr/>
    </dgm:pt>
    <dgm:pt modelId="{96FD2B11-D17E-8C46-9EAD-FF1CF31A077B}" type="pres">
      <dgm:prSet presAssocID="{90CDD212-C022-7E4E-82EF-AEAF5B983321}" presName="connTx" presStyleLbl="parChTrans1D2" presStyleIdx="2" presStyleCnt="3"/>
      <dgm:spPr/>
    </dgm:pt>
    <dgm:pt modelId="{8D987BEA-0CFD-9146-A632-69C97C052DFE}" type="pres">
      <dgm:prSet presAssocID="{3E126B2F-49F1-3146-AB0C-694B9FC4204E}" presName="root2" presStyleCnt="0"/>
      <dgm:spPr/>
    </dgm:pt>
    <dgm:pt modelId="{FD5ED7A0-B495-6044-8996-9AEFE7301BDF}" type="pres">
      <dgm:prSet presAssocID="{3E126B2F-49F1-3146-AB0C-694B9FC4204E}" presName="LevelTwoTextNode" presStyleLbl="node2" presStyleIdx="2" presStyleCnt="3">
        <dgm:presLayoutVars>
          <dgm:chPref val="3"/>
        </dgm:presLayoutVars>
      </dgm:prSet>
      <dgm:spPr/>
    </dgm:pt>
    <dgm:pt modelId="{919FE883-8C1E-D048-9D82-08EA1CEF7B3E}" type="pres">
      <dgm:prSet presAssocID="{3E126B2F-49F1-3146-AB0C-694B9FC4204E}" presName="level3hierChild" presStyleCnt="0"/>
      <dgm:spPr/>
    </dgm:pt>
  </dgm:ptLst>
  <dgm:cxnLst>
    <dgm:cxn modelId="{DBA2D303-E379-CB49-AB5E-F0C4B2F77954}" type="presOf" srcId="{A18EA014-DD14-2947-9ECE-AA6A899AD632}" destId="{764062BC-4696-274F-B0F8-39E1814F0A36}" srcOrd="0" destOrd="0" presId="urn:microsoft.com/office/officeart/2005/8/layout/hierarchy2"/>
    <dgm:cxn modelId="{381FF504-82B9-E54F-B442-5D443465CA62}" type="presOf" srcId="{3F685A4A-3A7C-AA45-AEE3-8DFC60B40829}" destId="{272FB3AF-C2D2-704D-980E-9A23CE802E09}" srcOrd="1" destOrd="0" presId="urn:microsoft.com/office/officeart/2005/8/layout/hierarchy2"/>
    <dgm:cxn modelId="{D299C411-A159-204C-B21B-22BB6A304E9D}" type="presOf" srcId="{77B3C939-CC9B-DA4F-9FD2-AA8ADC36C25B}" destId="{638CED02-23C2-C446-B153-7B88339D6BAD}" srcOrd="0" destOrd="0" presId="urn:microsoft.com/office/officeart/2005/8/layout/hierarchy2"/>
    <dgm:cxn modelId="{B896BF16-E083-684E-A6C9-25BC9258A6AC}" type="presOf" srcId="{D65DCD9B-84BF-7447-A5C1-ECD079AB7538}" destId="{F6B0FF5C-2236-C244-BC3B-3C4A913C53A4}" srcOrd="0" destOrd="0" presId="urn:microsoft.com/office/officeart/2005/8/layout/hierarchy2"/>
    <dgm:cxn modelId="{0152F41C-2EC1-274D-A8FD-3D0319124FE6}" type="presOf" srcId="{C85EDF6D-F9F0-9149-9AF8-F880BA3CA1D5}" destId="{7A68D4B5-8ADB-8440-AE22-3D5E24F40993}" srcOrd="0" destOrd="0" presId="urn:microsoft.com/office/officeart/2005/8/layout/hierarchy2"/>
    <dgm:cxn modelId="{0A4FAC40-DD15-E543-A30C-D5C8EEF8F75D}" type="presOf" srcId="{3F685A4A-3A7C-AA45-AEE3-8DFC60B40829}" destId="{9103B127-E5B0-B446-B589-E062FCC10E67}" srcOrd="0" destOrd="0" presId="urn:microsoft.com/office/officeart/2005/8/layout/hierarchy2"/>
    <dgm:cxn modelId="{9F1FA043-084B-2C43-8A02-0D1A10087D12}" type="presOf" srcId="{F4DE2453-A43D-5740-89AD-7811A1E635B8}" destId="{00A38D5D-5691-6043-9D5C-F42D4A9DAAE6}" srcOrd="0" destOrd="0" presId="urn:microsoft.com/office/officeart/2005/8/layout/hierarchy2"/>
    <dgm:cxn modelId="{05779368-62EE-6E4B-9F05-6446CF49F07A}" type="presOf" srcId="{90CDD212-C022-7E4E-82EF-AEAF5B983321}" destId="{96FD2B11-D17E-8C46-9EAD-FF1CF31A077B}" srcOrd="1" destOrd="0" presId="urn:microsoft.com/office/officeart/2005/8/layout/hierarchy2"/>
    <dgm:cxn modelId="{4789B671-6300-7D46-A160-370C2A912158}" type="presOf" srcId="{90CDD212-C022-7E4E-82EF-AEAF5B983321}" destId="{F1F5C556-C2F1-CB4F-B9C2-715F321F5FD9}" srcOrd="0" destOrd="0" presId="urn:microsoft.com/office/officeart/2005/8/layout/hierarchy2"/>
    <dgm:cxn modelId="{563CB391-9242-534E-980D-F082C816C54B}" type="presOf" srcId="{3E126B2F-49F1-3146-AB0C-694B9FC4204E}" destId="{FD5ED7A0-B495-6044-8996-9AEFE7301BDF}" srcOrd="0" destOrd="0" presId="urn:microsoft.com/office/officeart/2005/8/layout/hierarchy2"/>
    <dgm:cxn modelId="{DD54F0B1-4B81-954F-8AAE-C5B77B65884F}" srcId="{F4DE2453-A43D-5740-89AD-7811A1E635B8}" destId="{77B3C939-CC9B-DA4F-9FD2-AA8ADC36C25B}" srcOrd="0" destOrd="0" parTransId="{3C0C0E5B-BC8E-D646-A1EC-E3A59737F907}" sibTransId="{66A46C2A-F8DE-2E49-9035-055BC9D59210}"/>
    <dgm:cxn modelId="{063564C0-C105-AF4F-83F7-050C81F3660D}" srcId="{77B3C939-CC9B-DA4F-9FD2-AA8ADC36C25B}" destId="{D65DCD9B-84BF-7447-A5C1-ECD079AB7538}" srcOrd="1" destOrd="0" parTransId="{C85EDF6D-F9F0-9149-9AF8-F880BA3CA1D5}" sibTransId="{4128DA1A-01B8-BA48-9283-F46A96C3EBA8}"/>
    <dgm:cxn modelId="{807C4BCA-FB3D-E24A-96A5-7D3A87238E9D}" srcId="{77B3C939-CC9B-DA4F-9FD2-AA8ADC36C25B}" destId="{A18EA014-DD14-2947-9ECE-AA6A899AD632}" srcOrd="0" destOrd="0" parTransId="{3F685A4A-3A7C-AA45-AEE3-8DFC60B40829}" sibTransId="{93354577-05F0-A844-A853-8FAE737AEF86}"/>
    <dgm:cxn modelId="{AE41E2DB-E943-F643-9518-F9EBB637C620}" srcId="{77B3C939-CC9B-DA4F-9FD2-AA8ADC36C25B}" destId="{3E126B2F-49F1-3146-AB0C-694B9FC4204E}" srcOrd="2" destOrd="0" parTransId="{90CDD212-C022-7E4E-82EF-AEAF5B983321}" sibTransId="{0C7C7B25-F755-DA48-A3E6-7A38BC725F88}"/>
    <dgm:cxn modelId="{D572E8EE-72A3-1245-9C80-DC4CCED20C58}" type="presOf" srcId="{C85EDF6D-F9F0-9149-9AF8-F880BA3CA1D5}" destId="{EA15F1DB-313A-B942-8F79-677C8A076584}" srcOrd="1" destOrd="0" presId="urn:microsoft.com/office/officeart/2005/8/layout/hierarchy2"/>
    <dgm:cxn modelId="{BF201B11-0905-5B47-9865-14B4D390BFB6}" type="presParOf" srcId="{00A38D5D-5691-6043-9D5C-F42D4A9DAAE6}" destId="{FFAD2270-21C9-5743-A2DE-96E09AF09CAE}" srcOrd="0" destOrd="0" presId="urn:microsoft.com/office/officeart/2005/8/layout/hierarchy2"/>
    <dgm:cxn modelId="{17284267-3431-B844-BF69-B24AFB235C3F}" type="presParOf" srcId="{FFAD2270-21C9-5743-A2DE-96E09AF09CAE}" destId="{638CED02-23C2-C446-B153-7B88339D6BAD}" srcOrd="0" destOrd="0" presId="urn:microsoft.com/office/officeart/2005/8/layout/hierarchy2"/>
    <dgm:cxn modelId="{9A49A010-032A-0545-A0FF-0D59D0A2214E}" type="presParOf" srcId="{FFAD2270-21C9-5743-A2DE-96E09AF09CAE}" destId="{2A92CB9E-D971-BE43-B7EA-A2A3CA852BAC}" srcOrd="1" destOrd="0" presId="urn:microsoft.com/office/officeart/2005/8/layout/hierarchy2"/>
    <dgm:cxn modelId="{0DFDCA15-35AF-974E-8926-90A3E1E3CA8C}" type="presParOf" srcId="{2A92CB9E-D971-BE43-B7EA-A2A3CA852BAC}" destId="{9103B127-E5B0-B446-B589-E062FCC10E67}" srcOrd="0" destOrd="0" presId="urn:microsoft.com/office/officeart/2005/8/layout/hierarchy2"/>
    <dgm:cxn modelId="{2C6A0BAE-CB59-D54B-9157-A73DB6F0B417}" type="presParOf" srcId="{9103B127-E5B0-B446-B589-E062FCC10E67}" destId="{272FB3AF-C2D2-704D-980E-9A23CE802E09}" srcOrd="0" destOrd="0" presId="urn:microsoft.com/office/officeart/2005/8/layout/hierarchy2"/>
    <dgm:cxn modelId="{497E5FE8-E73D-5842-8307-8A30610D02BD}" type="presParOf" srcId="{2A92CB9E-D971-BE43-B7EA-A2A3CA852BAC}" destId="{E488588A-6697-F746-A1AD-40595AE80F08}" srcOrd="1" destOrd="0" presId="urn:microsoft.com/office/officeart/2005/8/layout/hierarchy2"/>
    <dgm:cxn modelId="{2C8B5C04-EC49-D149-8622-429E66207099}" type="presParOf" srcId="{E488588A-6697-F746-A1AD-40595AE80F08}" destId="{764062BC-4696-274F-B0F8-39E1814F0A36}" srcOrd="0" destOrd="0" presId="urn:microsoft.com/office/officeart/2005/8/layout/hierarchy2"/>
    <dgm:cxn modelId="{BA4C664E-CCBD-D041-980F-9A63A1423C9E}" type="presParOf" srcId="{E488588A-6697-F746-A1AD-40595AE80F08}" destId="{F6FFD61C-045E-684F-B725-5777D90D6C2B}" srcOrd="1" destOrd="0" presId="urn:microsoft.com/office/officeart/2005/8/layout/hierarchy2"/>
    <dgm:cxn modelId="{F80A78D9-3437-E84C-8690-FE4A177AA31F}" type="presParOf" srcId="{2A92CB9E-D971-BE43-B7EA-A2A3CA852BAC}" destId="{7A68D4B5-8ADB-8440-AE22-3D5E24F40993}" srcOrd="2" destOrd="0" presId="urn:microsoft.com/office/officeart/2005/8/layout/hierarchy2"/>
    <dgm:cxn modelId="{916B2377-B1B5-2749-8671-E1D313D910AF}" type="presParOf" srcId="{7A68D4B5-8ADB-8440-AE22-3D5E24F40993}" destId="{EA15F1DB-313A-B942-8F79-677C8A076584}" srcOrd="0" destOrd="0" presId="urn:microsoft.com/office/officeart/2005/8/layout/hierarchy2"/>
    <dgm:cxn modelId="{2DBE4072-0752-D747-8D26-2E76AA758D6E}" type="presParOf" srcId="{2A92CB9E-D971-BE43-B7EA-A2A3CA852BAC}" destId="{5BCE1708-BA2F-F642-B4F7-02C134907532}" srcOrd="3" destOrd="0" presId="urn:microsoft.com/office/officeart/2005/8/layout/hierarchy2"/>
    <dgm:cxn modelId="{A8A0DAF1-64C8-3C43-92EA-3E6864AB014F}" type="presParOf" srcId="{5BCE1708-BA2F-F642-B4F7-02C134907532}" destId="{F6B0FF5C-2236-C244-BC3B-3C4A913C53A4}" srcOrd="0" destOrd="0" presId="urn:microsoft.com/office/officeart/2005/8/layout/hierarchy2"/>
    <dgm:cxn modelId="{FF8964CD-B4E2-7048-98B4-0FD09D13C064}" type="presParOf" srcId="{5BCE1708-BA2F-F642-B4F7-02C134907532}" destId="{7BCE4B64-92D5-8641-B186-0EBCB6F044FD}" srcOrd="1" destOrd="0" presId="urn:microsoft.com/office/officeart/2005/8/layout/hierarchy2"/>
    <dgm:cxn modelId="{2DD60538-A4EA-C54A-8FB7-F09E7280B216}" type="presParOf" srcId="{2A92CB9E-D971-BE43-B7EA-A2A3CA852BAC}" destId="{F1F5C556-C2F1-CB4F-B9C2-715F321F5FD9}" srcOrd="4" destOrd="0" presId="urn:microsoft.com/office/officeart/2005/8/layout/hierarchy2"/>
    <dgm:cxn modelId="{A46D3737-C01B-EC42-B7DA-E7F5F0661E48}" type="presParOf" srcId="{F1F5C556-C2F1-CB4F-B9C2-715F321F5FD9}" destId="{96FD2B11-D17E-8C46-9EAD-FF1CF31A077B}" srcOrd="0" destOrd="0" presId="urn:microsoft.com/office/officeart/2005/8/layout/hierarchy2"/>
    <dgm:cxn modelId="{54F2C610-11CB-614D-8779-92BC1D7161D9}" type="presParOf" srcId="{2A92CB9E-D971-BE43-B7EA-A2A3CA852BAC}" destId="{8D987BEA-0CFD-9146-A632-69C97C052DFE}" srcOrd="5" destOrd="0" presId="urn:microsoft.com/office/officeart/2005/8/layout/hierarchy2"/>
    <dgm:cxn modelId="{30148664-4A96-F240-ADA3-31E095254C67}" type="presParOf" srcId="{8D987BEA-0CFD-9146-A632-69C97C052DFE}" destId="{FD5ED7A0-B495-6044-8996-9AEFE7301BDF}" srcOrd="0" destOrd="0" presId="urn:microsoft.com/office/officeart/2005/8/layout/hierarchy2"/>
    <dgm:cxn modelId="{3533AAD2-1EFF-3F4F-8FFB-75AC50965EA4}" type="presParOf" srcId="{8D987BEA-0CFD-9146-A632-69C97C052DFE}" destId="{919FE883-8C1E-D048-9D82-08EA1CEF7B3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A5D56-439C-4269-A99D-1D7D350C0BC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893C452D-EDCE-4304-8133-9A42D75DA60E}">
      <dgm:prSet phldrT="[Text]"/>
      <dgm:spPr/>
      <dgm:t>
        <a:bodyPr/>
        <a:lstStyle/>
        <a:p>
          <a:r>
            <a:rPr lang="en-US" dirty="0"/>
            <a:t>Comprehensive Support and Improvement &amp; Targeted Support and Improvement Plans</a:t>
          </a:r>
        </a:p>
      </dgm:t>
    </dgm:pt>
    <dgm:pt modelId="{E36A60C6-890E-4DD9-883E-9D74714C7B13}" type="parTrans" cxnId="{B513F17D-B6FD-43AF-A4BD-EB98D7AA30A6}">
      <dgm:prSet/>
      <dgm:spPr>
        <a:ln>
          <a:noFill/>
        </a:ln>
      </dgm:spPr>
      <dgm:t>
        <a:bodyPr/>
        <a:lstStyle/>
        <a:p>
          <a:endParaRPr lang="en-US"/>
        </a:p>
      </dgm:t>
    </dgm:pt>
    <dgm:pt modelId="{EBAEE152-04F7-4BC6-852E-B4449F642E58}" type="sibTrans" cxnId="{B513F17D-B6FD-43AF-A4BD-EB98D7AA30A6}">
      <dgm:prSet/>
      <dgm:spPr/>
      <dgm:t>
        <a:bodyPr/>
        <a:lstStyle/>
        <a:p>
          <a:endParaRPr lang="en-US"/>
        </a:p>
      </dgm:t>
    </dgm:pt>
    <dgm:pt modelId="{4BAB353C-D61E-4C06-8CEC-6C4540FCF6B8}">
      <dgm:prSet phldrT="[Text]" custT="1"/>
      <dgm:spPr>
        <a:solidFill>
          <a:srgbClr val="00B050"/>
        </a:solidFill>
      </dgm:spPr>
      <dgm:t>
        <a:bodyPr/>
        <a:lstStyle/>
        <a:p>
          <a:r>
            <a:rPr lang="en-US" sz="1800" dirty="0"/>
            <a:t>Needs Assessment</a:t>
          </a:r>
        </a:p>
      </dgm:t>
    </dgm:pt>
    <dgm:pt modelId="{0F5F26BA-94AB-465B-84B4-71EB46749515}" type="parTrans" cxnId="{785FBF71-E25F-4AA9-9CB7-F1B5152B17D9}">
      <dgm:prSet/>
      <dgm:spPr/>
      <dgm:t>
        <a:bodyPr/>
        <a:lstStyle/>
        <a:p>
          <a:endParaRPr lang="en-US"/>
        </a:p>
      </dgm:t>
    </dgm:pt>
    <dgm:pt modelId="{48D1C334-B394-4B75-8658-FCB80A387CA0}" type="sibTrans" cxnId="{785FBF71-E25F-4AA9-9CB7-F1B5152B17D9}">
      <dgm:prSet/>
      <dgm:spPr/>
      <dgm:t>
        <a:bodyPr/>
        <a:lstStyle/>
        <a:p>
          <a:endParaRPr lang="en-US"/>
        </a:p>
      </dgm:t>
    </dgm:pt>
    <dgm:pt modelId="{1C57BAE7-8D57-4846-8B4C-E759A1E21F30}">
      <dgm:prSet phldrT="[Text]" custT="1"/>
      <dgm:spPr>
        <a:solidFill>
          <a:srgbClr val="00B0F0"/>
        </a:solidFill>
      </dgm:spPr>
      <dgm:t>
        <a:bodyPr/>
        <a:lstStyle/>
        <a:p>
          <a:r>
            <a:rPr lang="en-US" sz="1800" dirty="0"/>
            <a:t>Goals</a:t>
          </a:r>
        </a:p>
      </dgm:t>
    </dgm:pt>
    <dgm:pt modelId="{4B21B0F8-92D1-4354-A69D-C68D379EBD4B}" type="parTrans" cxnId="{F8EF2741-146D-4A26-B0EC-22FF5934CA6F}">
      <dgm:prSet/>
      <dgm:spPr/>
      <dgm:t>
        <a:bodyPr/>
        <a:lstStyle/>
        <a:p>
          <a:endParaRPr lang="en-US"/>
        </a:p>
      </dgm:t>
    </dgm:pt>
    <dgm:pt modelId="{339B2036-0532-4B9B-A72A-80FCBAD750CD}" type="sibTrans" cxnId="{F8EF2741-146D-4A26-B0EC-22FF5934CA6F}">
      <dgm:prSet/>
      <dgm:spPr/>
      <dgm:t>
        <a:bodyPr/>
        <a:lstStyle/>
        <a:p>
          <a:endParaRPr lang="en-US"/>
        </a:p>
      </dgm:t>
    </dgm:pt>
    <dgm:pt modelId="{A612926D-E585-4DA7-A810-B464EC041C43}">
      <dgm:prSet phldrT="[Text]" custT="1"/>
      <dgm:spPr>
        <a:solidFill>
          <a:srgbClr val="FF0000"/>
        </a:solidFill>
      </dgm:spPr>
      <dgm:t>
        <a:bodyPr/>
        <a:lstStyle/>
        <a:p>
          <a:r>
            <a:rPr lang="en-US" sz="1800" dirty="0"/>
            <a:t>Performance</a:t>
          </a:r>
          <a:r>
            <a:rPr lang="en-US" sz="1800" baseline="0" dirty="0"/>
            <a:t> Measures</a:t>
          </a:r>
          <a:endParaRPr lang="en-US" sz="1800" dirty="0"/>
        </a:p>
      </dgm:t>
    </dgm:pt>
    <dgm:pt modelId="{6734EC81-5D21-46F2-BECE-EC28FC6AA34A}" type="parTrans" cxnId="{513CB824-BD64-46E5-9C16-EDFEDD628848}">
      <dgm:prSet/>
      <dgm:spPr/>
      <dgm:t>
        <a:bodyPr/>
        <a:lstStyle/>
        <a:p>
          <a:endParaRPr lang="en-US"/>
        </a:p>
      </dgm:t>
    </dgm:pt>
    <dgm:pt modelId="{BFD2E71F-DA17-4A2F-868C-DA59AE96FC04}" type="sibTrans" cxnId="{513CB824-BD64-46E5-9C16-EDFEDD628848}">
      <dgm:prSet/>
      <dgm:spPr/>
      <dgm:t>
        <a:bodyPr/>
        <a:lstStyle/>
        <a:p>
          <a:endParaRPr lang="en-US"/>
        </a:p>
      </dgm:t>
    </dgm:pt>
    <dgm:pt modelId="{51BB561B-4FEA-4F9B-9B3C-70700491A15F}">
      <dgm:prSet custT="1"/>
      <dgm:spPr>
        <a:solidFill>
          <a:srgbClr val="7030A0"/>
        </a:solidFill>
      </dgm:spPr>
      <dgm:t>
        <a:bodyPr/>
        <a:lstStyle/>
        <a:p>
          <a:r>
            <a:rPr lang="en-US" sz="1800" dirty="0"/>
            <a:t>Progress Notes</a:t>
          </a:r>
        </a:p>
      </dgm:t>
    </dgm:pt>
    <dgm:pt modelId="{8F2D0423-FE53-4E8E-BC4F-DC0D8BCAFBAE}" type="parTrans" cxnId="{560FA368-147F-47FF-AFEB-13DC68CD42E2}">
      <dgm:prSet/>
      <dgm:spPr/>
      <dgm:t>
        <a:bodyPr/>
        <a:lstStyle/>
        <a:p>
          <a:endParaRPr lang="en-US"/>
        </a:p>
      </dgm:t>
    </dgm:pt>
    <dgm:pt modelId="{0C9A03B2-6870-4F1C-83D4-1A4F3644DCC8}" type="sibTrans" cxnId="{560FA368-147F-47FF-AFEB-13DC68CD42E2}">
      <dgm:prSet/>
      <dgm:spPr/>
      <dgm:t>
        <a:bodyPr/>
        <a:lstStyle/>
        <a:p>
          <a:endParaRPr lang="en-US"/>
        </a:p>
      </dgm:t>
    </dgm:pt>
    <dgm:pt modelId="{64FAE520-FD97-4926-8D6A-EC049ACC174A}">
      <dgm:prSet custT="1"/>
      <dgm:spPr>
        <a:solidFill>
          <a:schemeClr val="accent6">
            <a:lumMod val="75000"/>
          </a:schemeClr>
        </a:solidFill>
      </dgm:spPr>
      <dgm:t>
        <a:bodyPr/>
        <a:lstStyle/>
        <a:p>
          <a:r>
            <a:rPr lang="en-US" sz="1800" dirty="0"/>
            <a:t>Strategies</a:t>
          </a:r>
        </a:p>
      </dgm:t>
    </dgm:pt>
    <dgm:pt modelId="{878D2646-03BF-40AC-9822-DCC76523DE81}" type="parTrans" cxnId="{76AAE492-3F66-47C7-A24B-29E4EAE5FD25}">
      <dgm:prSet/>
      <dgm:spPr/>
      <dgm:t>
        <a:bodyPr/>
        <a:lstStyle/>
        <a:p>
          <a:endParaRPr lang="en-US"/>
        </a:p>
      </dgm:t>
    </dgm:pt>
    <dgm:pt modelId="{BD1F38AA-5469-4133-A07F-77C79E5D0902}" type="sibTrans" cxnId="{76AAE492-3F66-47C7-A24B-29E4EAE5FD25}">
      <dgm:prSet/>
      <dgm:spPr/>
      <dgm:t>
        <a:bodyPr/>
        <a:lstStyle/>
        <a:p>
          <a:endParaRPr lang="en-US"/>
        </a:p>
      </dgm:t>
    </dgm:pt>
    <dgm:pt modelId="{7E8CE196-04BB-482F-8736-07934D9EC4BC}">
      <dgm:prSet custT="1"/>
      <dgm:spPr>
        <a:solidFill>
          <a:schemeClr val="tx2">
            <a:lumMod val="75000"/>
          </a:schemeClr>
        </a:solidFill>
      </dgm:spPr>
      <dgm:t>
        <a:bodyPr/>
        <a:lstStyle/>
        <a:p>
          <a:r>
            <a:rPr lang="en-US" sz="1800" dirty="0"/>
            <a:t>Action Steps</a:t>
          </a:r>
        </a:p>
      </dgm:t>
    </dgm:pt>
    <dgm:pt modelId="{7D843AE3-ACCF-4645-B65C-F4049C05D8EF}" type="parTrans" cxnId="{C1A5F17E-D5A7-40EA-9C20-A7030EDF752C}">
      <dgm:prSet/>
      <dgm:spPr/>
      <dgm:t>
        <a:bodyPr/>
        <a:lstStyle/>
        <a:p>
          <a:endParaRPr lang="en-US"/>
        </a:p>
      </dgm:t>
    </dgm:pt>
    <dgm:pt modelId="{20DAD935-21FB-408A-96BF-2D945E0BD73F}" type="sibTrans" cxnId="{C1A5F17E-D5A7-40EA-9C20-A7030EDF752C}">
      <dgm:prSet/>
      <dgm:spPr/>
      <dgm:t>
        <a:bodyPr/>
        <a:lstStyle/>
        <a:p>
          <a:endParaRPr lang="en-US"/>
        </a:p>
      </dgm:t>
    </dgm:pt>
    <dgm:pt modelId="{6AA054C6-A679-420F-9492-AE473FF9365D}">
      <dgm:prSet custT="1"/>
      <dgm:spPr/>
      <dgm:t>
        <a:bodyPr/>
        <a:lstStyle/>
        <a:p>
          <a:r>
            <a:rPr lang="en-US" sz="2000" dirty="0"/>
            <a:t> ESEA Components:                        District/Title I Schoolwide/TAS </a:t>
          </a:r>
        </a:p>
      </dgm:t>
    </dgm:pt>
    <dgm:pt modelId="{7F5B8212-2BD1-4CF5-8920-B5B6E25ADC54}" type="sibTrans" cxnId="{8CC16AF4-7F4B-4CAB-BA3F-A924861C3EE5}">
      <dgm:prSet/>
      <dgm:spPr/>
      <dgm:t>
        <a:bodyPr/>
        <a:lstStyle/>
        <a:p>
          <a:endParaRPr lang="en-US"/>
        </a:p>
      </dgm:t>
    </dgm:pt>
    <dgm:pt modelId="{B016A9E6-379A-4B4E-A621-AF5611BF7CD3}" type="parTrans" cxnId="{8CC16AF4-7F4B-4CAB-BA3F-A924861C3EE5}">
      <dgm:prSet/>
      <dgm:spPr/>
      <dgm:t>
        <a:bodyPr/>
        <a:lstStyle/>
        <a:p>
          <a:endParaRPr lang="en-US"/>
        </a:p>
      </dgm:t>
    </dgm:pt>
    <dgm:pt modelId="{603FE6FB-FF6E-46B8-B6D0-200EEC6224DB}" type="pres">
      <dgm:prSet presAssocID="{CAFA5D56-439C-4269-A99D-1D7D350C0BC2}" presName="Name0" presStyleCnt="0">
        <dgm:presLayoutVars>
          <dgm:chPref val="1"/>
          <dgm:dir/>
          <dgm:animOne val="branch"/>
          <dgm:animLvl val="lvl"/>
          <dgm:resizeHandles val="exact"/>
        </dgm:presLayoutVars>
      </dgm:prSet>
      <dgm:spPr/>
    </dgm:pt>
    <dgm:pt modelId="{9F592F3D-BAEA-402E-B2C8-DAA56668FF3A}" type="pres">
      <dgm:prSet presAssocID="{6AA054C6-A679-420F-9492-AE473FF9365D}" presName="root1" presStyleCnt="0"/>
      <dgm:spPr/>
    </dgm:pt>
    <dgm:pt modelId="{3A175823-0215-47E9-B4B4-B5D29D3E82D3}" type="pres">
      <dgm:prSet presAssocID="{6AA054C6-A679-420F-9492-AE473FF9365D}" presName="LevelOneTextNode" presStyleLbl="node0" presStyleIdx="0" presStyleCnt="1" custScaleX="118617" custScaleY="132667" custLinFactX="300000" custLinFactNeighborX="367412" custLinFactNeighborY="-799">
        <dgm:presLayoutVars>
          <dgm:chPref val="3"/>
        </dgm:presLayoutVars>
      </dgm:prSet>
      <dgm:spPr/>
    </dgm:pt>
    <dgm:pt modelId="{85DE9CDD-C891-4235-93FF-FB9E411CF173}" type="pres">
      <dgm:prSet presAssocID="{6AA054C6-A679-420F-9492-AE473FF9365D}" presName="level2hierChild" presStyleCnt="0"/>
      <dgm:spPr/>
    </dgm:pt>
    <dgm:pt modelId="{EDB69528-2599-41D2-910C-7ACD21D4619D}" type="pres">
      <dgm:prSet presAssocID="{E36A60C6-890E-4DD9-883E-9D74714C7B13}" presName="conn2-1" presStyleLbl="parChTrans1D2" presStyleIdx="0" presStyleCnt="1"/>
      <dgm:spPr/>
    </dgm:pt>
    <dgm:pt modelId="{C3946D26-18F6-4AE7-B367-8075E71054C7}" type="pres">
      <dgm:prSet presAssocID="{E36A60C6-890E-4DD9-883E-9D74714C7B13}" presName="connTx" presStyleLbl="parChTrans1D2" presStyleIdx="0" presStyleCnt="1"/>
      <dgm:spPr/>
    </dgm:pt>
    <dgm:pt modelId="{D8A42880-E5D4-4699-AB6C-3E3B42A64D48}" type="pres">
      <dgm:prSet presAssocID="{893C452D-EDCE-4304-8133-9A42D75DA60E}" presName="root2" presStyleCnt="0"/>
      <dgm:spPr/>
    </dgm:pt>
    <dgm:pt modelId="{61DACBA4-D6ED-414D-AE82-3B5A47897AAF}" type="pres">
      <dgm:prSet presAssocID="{893C452D-EDCE-4304-8133-9A42D75DA60E}" presName="LevelTwoTextNode" presStyleLbl="node2" presStyleIdx="0" presStyleCnt="1" custAng="16200000" custScaleX="210512" custScaleY="128662" custLinFactNeighborX="-5705" custLinFactNeighborY="-8092">
        <dgm:presLayoutVars>
          <dgm:chPref val="3"/>
        </dgm:presLayoutVars>
      </dgm:prSet>
      <dgm:spPr/>
    </dgm:pt>
    <dgm:pt modelId="{EFDD6DAA-1912-4E76-A096-B74FF7451837}" type="pres">
      <dgm:prSet presAssocID="{893C452D-EDCE-4304-8133-9A42D75DA60E}" presName="level3hierChild" presStyleCnt="0"/>
      <dgm:spPr/>
    </dgm:pt>
    <dgm:pt modelId="{5EAC78E5-BDDC-4831-B626-9D3796E32947}" type="pres">
      <dgm:prSet presAssocID="{0F5F26BA-94AB-465B-84B4-71EB46749515}" presName="conn2-1" presStyleLbl="parChTrans1D3" presStyleIdx="0" presStyleCnt="6"/>
      <dgm:spPr/>
    </dgm:pt>
    <dgm:pt modelId="{75512357-9952-4414-9125-5560408A4F86}" type="pres">
      <dgm:prSet presAssocID="{0F5F26BA-94AB-465B-84B4-71EB46749515}" presName="connTx" presStyleLbl="parChTrans1D3" presStyleIdx="0" presStyleCnt="6"/>
      <dgm:spPr/>
    </dgm:pt>
    <dgm:pt modelId="{F21DD7B1-A124-42C8-8858-513FBB3402A8}" type="pres">
      <dgm:prSet presAssocID="{4BAB353C-D61E-4C06-8CEC-6C4540FCF6B8}" presName="root2" presStyleCnt="0"/>
      <dgm:spPr/>
    </dgm:pt>
    <dgm:pt modelId="{99FCA517-1663-4045-9DB5-76B78997A799}" type="pres">
      <dgm:prSet presAssocID="{4BAB353C-D61E-4C06-8CEC-6C4540FCF6B8}" presName="LevelTwoTextNode" presStyleLbl="node3" presStyleIdx="0" presStyleCnt="6">
        <dgm:presLayoutVars>
          <dgm:chPref val="3"/>
        </dgm:presLayoutVars>
      </dgm:prSet>
      <dgm:spPr/>
    </dgm:pt>
    <dgm:pt modelId="{C286F0A5-5E84-43EB-95FB-77AD72DD024A}" type="pres">
      <dgm:prSet presAssocID="{4BAB353C-D61E-4C06-8CEC-6C4540FCF6B8}" presName="level3hierChild" presStyleCnt="0"/>
      <dgm:spPr/>
    </dgm:pt>
    <dgm:pt modelId="{DDFCDF3C-C442-4A81-ABE1-CABA94CB00CB}" type="pres">
      <dgm:prSet presAssocID="{4B21B0F8-92D1-4354-A69D-C68D379EBD4B}" presName="conn2-1" presStyleLbl="parChTrans1D3" presStyleIdx="1" presStyleCnt="6"/>
      <dgm:spPr/>
    </dgm:pt>
    <dgm:pt modelId="{A767AC21-2B65-4888-BDD6-91A6A7372410}" type="pres">
      <dgm:prSet presAssocID="{4B21B0F8-92D1-4354-A69D-C68D379EBD4B}" presName="connTx" presStyleLbl="parChTrans1D3" presStyleIdx="1" presStyleCnt="6"/>
      <dgm:spPr/>
    </dgm:pt>
    <dgm:pt modelId="{98B057EC-7DC9-4FC6-B43F-09FF73F87210}" type="pres">
      <dgm:prSet presAssocID="{1C57BAE7-8D57-4846-8B4C-E759A1E21F30}" presName="root2" presStyleCnt="0"/>
      <dgm:spPr/>
    </dgm:pt>
    <dgm:pt modelId="{A30E80E0-2AD8-4E0C-9FE0-E990AF32D439}" type="pres">
      <dgm:prSet presAssocID="{1C57BAE7-8D57-4846-8B4C-E759A1E21F30}" presName="LevelTwoTextNode" presStyleLbl="node3" presStyleIdx="1" presStyleCnt="6">
        <dgm:presLayoutVars>
          <dgm:chPref val="3"/>
        </dgm:presLayoutVars>
      </dgm:prSet>
      <dgm:spPr/>
    </dgm:pt>
    <dgm:pt modelId="{71E27E74-1E12-48F7-9FCE-0FFC6F7D2649}" type="pres">
      <dgm:prSet presAssocID="{1C57BAE7-8D57-4846-8B4C-E759A1E21F30}" presName="level3hierChild" presStyleCnt="0"/>
      <dgm:spPr/>
    </dgm:pt>
    <dgm:pt modelId="{07E9C900-5809-41DD-B6A4-3795E487D21D}" type="pres">
      <dgm:prSet presAssocID="{6734EC81-5D21-46F2-BECE-EC28FC6AA34A}" presName="conn2-1" presStyleLbl="parChTrans1D3" presStyleIdx="2" presStyleCnt="6"/>
      <dgm:spPr/>
    </dgm:pt>
    <dgm:pt modelId="{0A2E6357-6972-4800-ADBD-72DEF25D371D}" type="pres">
      <dgm:prSet presAssocID="{6734EC81-5D21-46F2-BECE-EC28FC6AA34A}" presName="connTx" presStyleLbl="parChTrans1D3" presStyleIdx="2" presStyleCnt="6"/>
      <dgm:spPr/>
    </dgm:pt>
    <dgm:pt modelId="{228D296E-A540-401E-ACB7-1FF83A48F98F}" type="pres">
      <dgm:prSet presAssocID="{A612926D-E585-4DA7-A810-B464EC041C43}" presName="root2" presStyleCnt="0"/>
      <dgm:spPr/>
    </dgm:pt>
    <dgm:pt modelId="{7F06C4AC-1E83-4CFD-930A-EE238F9376C8}" type="pres">
      <dgm:prSet presAssocID="{A612926D-E585-4DA7-A810-B464EC041C43}" presName="LevelTwoTextNode" presStyleLbl="node3" presStyleIdx="2" presStyleCnt="6">
        <dgm:presLayoutVars>
          <dgm:chPref val="3"/>
        </dgm:presLayoutVars>
      </dgm:prSet>
      <dgm:spPr/>
    </dgm:pt>
    <dgm:pt modelId="{A0556AE8-5F00-4951-AE23-505B41E75875}" type="pres">
      <dgm:prSet presAssocID="{A612926D-E585-4DA7-A810-B464EC041C43}" presName="level3hierChild" presStyleCnt="0"/>
      <dgm:spPr/>
    </dgm:pt>
    <dgm:pt modelId="{4CA6D2EA-4D97-4D0C-BBF5-D2B17A1B0372}" type="pres">
      <dgm:prSet presAssocID="{878D2646-03BF-40AC-9822-DCC76523DE81}" presName="conn2-1" presStyleLbl="parChTrans1D3" presStyleIdx="3" presStyleCnt="6"/>
      <dgm:spPr/>
    </dgm:pt>
    <dgm:pt modelId="{E6BB5CEB-A67E-49DA-AD8D-3585542942D0}" type="pres">
      <dgm:prSet presAssocID="{878D2646-03BF-40AC-9822-DCC76523DE81}" presName="connTx" presStyleLbl="parChTrans1D3" presStyleIdx="3" presStyleCnt="6"/>
      <dgm:spPr/>
    </dgm:pt>
    <dgm:pt modelId="{1D157927-C84F-4AFB-949C-61740F7A2F3C}" type="pres">
      <dgm:prSet presAssocID="{64FAE520-FD97-4926-8D6A-EC049ACC174A}" presName="root2" presStyleCnt="0"/>
      <dgm:spPr/>
    </dgm:pt>
    <dgm:pt modelId="{71A7FF50-331B-4998-AB5D-9F2F8B37B3A7}" type="pres">
      <dgm:prSet presAssocID="{64FAE520-FD97-4926-8D6A-EC049ACC174A}" presName="LevelTwoTextNode" presStyleLbl="node3" presStyleIdx="3" presStyleCnt="6">
        <dgm:presLayoutVars>
          <dgm:chPref val="3"/>
        </dgm:presLayoutVars>
      </dgm:prSet>
      <dgm:spPr/>
    </dgm:pt>
    <dgm:pt modelId="{DDBC9982-1B1C-4D8E-B82F-4A4E0BE9F731}" type="pres">
      <dgm:prSet presAssocID="{64FAE520-FD97-4926-8D6A-EC049ACC174A}" presName="level3hierChild" presStyleCnt="0"/>
      <dgm:spPr/>
    </dgm:pt>
    <dgm:pt modelId="{8345B0AE-B220-43BA-9298-A2CE2254F18E}" type="pres">
      <dgm:prSet presAssocID="{7D843AE3-ACCF-4645-B65C-F4049C05D8EF}" presName="conn2-1" presStyleLbl="parChTrans1D3" presStyleIdx="4" presStyleCnt="6"/>
      <dgm:spPr/>
    </dgm:pt>
    <dgm:pt modelId="{AFB12C68-7170-4810-A76C-664781F9162E}" type="pres">
      <dgm:prSet presAssocID="{7D843AE3-ACCF-4645-B65C-F4049C05D8EF}" presName="connTx" presStyleLbl="parChTrans1D3" presStyleIdx="4" presStyleCnt="6"/>
      <dgm:spPr/>
    </dgm:pt>
    <dgm:pt modelId="{986C11AA-3EEB-42A2-8D89-C5F86EB04E93}" type="pres">
      <dgm:prSet presAssocID="{7E8CE196-04BB-482F-8736-07934D9EC4BC}" presName="root2" presStyleCnt="0"/>
      <dgm:spPr/>
    </dgm:pt>
    <dgm:pt modelId="{7377915E-447F-4189-9652-93BF9F2ABA83}" type="pres">
      <dgm:prSet presAssocID="{7E8CE196-04BB-482F-8736-07934D9EC4BC}" presName="LevelTwoTextNode" presStyleLbl="node3" presStyleIdx="4" presStyleCnt="6">
        <dgm:presLayoutVars>
          <dgm:chPref val="3"/>
        </dgm:presLayoutVars>
      </dgm:prSet>
      <dgm:spPr/>
    </dgm:pt>
    <dgm:pt modelId="{D4188C31-6963-4F88-B8CB-24E1A2E8FD65}" type="pres">
      <dgm:prSet presAssocID="{7E8CE196-04BB-482F-8736-07934D9EC4BC}" presName="level3hierChild" presStyleCnt="0"/>
      <dgm:spPr/>
    </dgm:pt>
    <dgm:pt modelId="{CFA868FB-C2EA-43B9-A265-A37B572F02AE}" type="pres">
      <dgm:prSet presAssocID="{8F2D0423-FE53-4E8E-BC4F-DC0D8BCAFBAE}" presName="conn2-1" presStyleLbl="parChTrans1D3" presStyleIdx="5" presStyleCnt="6"/>
      <dgm:spPr/>
    </dgm:pt>
    <dgm:pt modelId="{35F5B17D-87D3-46C6-90CB-FAE2161D85F4}" type="pres">
      <dgm:prSet presAssocID="{8F2D0423-FE53-4E8E-BC4F-DC0D8BCAFBAE}" presName="connTx" presStyleLbl="parChTrans1D3" presStyleIdx="5" presStyleCnt="6"/>
      <dgm:spPr/>
    </dgm:pt>
    <dgm:pt modelId="{EEADAC7D-C5F3-419B-B39B-503A25DCD093}" type="pres">
      <dgm:prSet presAssocID="{51BB561B-4FEA-4F9B-9B3C-70700491A15F}" presName="root2" presStyleCnt="0"/>
      <dgm:spPr/>
    </dgm:pt>
    <dgm:pt modelId="{D7196588-11A1-4A34-AA3C-B0C48D9DCD31}" type="pres">
      <dgm:prSet presAssocID="{51BB561B-4FEA-4F9B-9B3C-70700491A15F}" presName="LevelTwoTextNode" presStyleLbl="node3" presStyleIdx="5" presStyleCnt="6">
        <dgm:presLayoutVars>
          <dgm:chPref val="3"/>
        </dgm:presLayoutVars>
      </dgm:prSet>
      <dgm:spPr/>
    </dgm:pt>
    <dgm:pt modelId="{5007F953-8BF0-40DD-8A5A-F10FCFC992F6}" type="pres">
      <dgm:prSet presAssocID="{51BB561B-4FEA-4F9B-9B3C-70700491A15F}" presName="level3hierChild" presStyleCnt="0"/>
      <dgm:spPr/>
    </dgm:pt>
  </dgm:ptLst>
  <dgm:cxnLst>
    <dgm:cxn modelId="{B89AC70B-E9FA-4979-A30F-AF5DF3AF0C38}" type="presOf" srcId="{A612926D-E585-4DA7-A810-B464EC041C43}" destId="{7F06C4AC-1E83-4CFD-930A-EE238F9376C8}" srcOrd="0" destOrd="0" presId="urn:microsoft.com/office/officeart/2008/layout/HorizontalMultiLevelHierarchy"/>
    <dgm:cxn modelId="{45ACB119-8185-4224-AE0C-E1D6526BD9B3}" type="presOf" srcId="{878D2646-03BF-40AC-9822-DCC76523DE81}" destId="{E6BB5CEB-A67E-49DA-AD8D-3585542942D0}" srcOrd="1" destOrd="0" presId="urn:microsoft.com/office/officeart/2008/layout/HorizontalMultiLevelHierarchy"/>
    <dgm:cxn modelId="{3F088A1F-B385-4FCD-A1B9-99DE523E3B10}" type="presOf" srcId="{0F5F26BA-94AB-465B-84B4-71EB46749515}" destId="{5EAC78E5-BDDC-4831-B626-9D3796E32947}" srcOrd="0" destOrd="0" presId="urn:microsoft.com/office/officeart/2008/layout/HorizontalMultiLevelHierarchy"/>
    <dgm:cxn modelId="{513CB824-BD64-46E5-9C16-EDFEDD628848}" srcId="{893C452D-EDCE-4304-8133-9A42D75DA60E}" destId="{A612926D-E585-4DA7-A810-B464EC041C43}" srcOrd="2" destOrd="0" parTransId="{6734EC81-5D21-46F2-BECE-EC28FC6AA34A}" sibTransId="{BFD2E71F-DA17-4A2F-868C-DA59AE96FC04}"/>
    <dgm:cxn modelId="{65CFF933-8A99-4F1B-A7F0-BD4E4BE2D7EE}" type="presOf" srcId="{878D2646-03BF-40AC-9822-DCC76523DE81}" destId="{4CA6D2EA-4D97-4D0C-BBF5-D2B17A1B0372}" srcOrd="0" destOrd="0" presId="urn:microsoft.com/office/officeart/2008/layout/HorizontalMultiLevelHierarchy"/>
    <dgm:cxn modelId="{C7D39F3D-1250-434D-A392-3655D3FC9784}" type="presOf" srcId="{4B21B0F8-92D1-4354-A69D-C68D379EBD4B}" destId="{A767AC21-2B65-4888-BDD6-91A6A7372410}" srcOrd="1" destOrd="0" presId="urn:microsoft.com/office/officeart/2008/layout/HorizontalMultiLevelHierarchy"/>
    <dgm:cxn modelId="{9BA9225B-3F03-4CD6-B9D4-8CECAB048BA3}" type="presOf" srcId="{7E8CE196-04BB-482F-8736-07934D9EC4BC}" destId="{7377915E-447F-4189-9652-93BF9F2ABA83}" srcOrd="0" destOrd="0" presId="urn:microsoft.com/office/officeart/2008/layout/HorizontalMultiLevelHierarchy"/>
    <dgm:cxn modelId="{F8EF2741-146D-4A26-B0EC-22FF5934CA6F}" srcId="{893C452D-EDCE-4304-8133-9A42D75DA60E}" destId="{1C57BAE7-8D57-4846-8B4C-E759A1E21F30}" srcOrd="1" destOrd="0" parTransId="{4B21B0F8-92D1-4354-A69D-C68D379EBD4B}" sibTransId="{339B2036-0532-4B9B-A72A-80FCBAD750CD}"/>
    <dgm:cxn modelId="{635F7942-0F73-49FE-BD69-2E2E1CCE95B1}" type="presOf" srcId="{4BAB353C-D61E-4C06-8CEC-6C4540FCF6B8}" destId="{99FCA517-1663-4045-9DB5-76B78997A799}" srcOrd="0" destOrd="0" presId="urn:microsoft.com/office/officeart/2008/layout/HorizontalMultiLevelHierarchy"/>
    <dgm:cxn modelId="{560FA368-147F-47FF-AFEB-13DC68CD42E2}" srcId="{893C452D-EDCE-4304-8133-9A42D75DA60E}" destId="{51BB561B-4FEA-4F9B-9B3C-70700491A15F}" srcOrd="5" destOrd="0" parTransId="{8F2D0423-FE53-4E8E-BC4F-DC0D8BCAFBAE}" sibTransId="{0C9A03B2-6870-4F1C-83D4-1A4F3644DCC8}"/>
    <dgm:cxn modelId="{EE358469-AC2C-4A43-AC8B-75F6EC4352D8}" type="presOf" srcId="{8F2D0423-FE53-4E8E-BC4F-DC0D8BCAFBAE}" destId="{CFA868FB-C2EA-43B9-A265-A37B572F02AE}" srcOrd="0" destOrd="0" presId="urn:microsoft.com/office/officeart/2008/layout/HorizontalMultiLevelHierarchy"/>
    <dgm:cxn modelId="{F84A384C-9DBB-4ADA-975F-8783916D4D04}" type="presOf" srcId="{E36A60C6-890E-4DD9-883E-9D74714C7B13}" destId="{EDB69528-2599-41D2-910C-7ACD21D4619D}" srcOrd="0" destOrd="0" presId="urn:microsoft.com/office/officeart/2008/layout/HorizontalMultiLevelHierarchy"/>
    <dgm:cxn modelId="{0138046D-8C52-47A4-ADE5-DC2648B42E29}" type="presOf" srcId="{4B21B0F8-92D1-4354-A69D-C68D379EBD4B}" destId="{DDFCDF3C-C442-4A81-ABE1-CABA94CB00CB}" srcOrd="0" destOrd="0" presId="urn:microsoft.com/office/officeart/2008/layout/HorizontalMultiLevelHierarchy"/>
    <dgm:cxn modelId="{B7749D50-821D-454D-9FB2-5E6566E6ED8B}" type="presOf" srcId="{E36A60C6-890E-4DD9-883E-9D74714C7B13}" destId="{C3946D26-18F6-4AE7-B367-8075E71054C7}" srcOrd="1" destOrd="0" presId="urn:microsoft.com/office/officeart/2008/layout/HorizontalMultiLevelHierarchy"/>
    <dgm:cxn modelId="{785FBF71-E25F-4AA9-9CB7-F1B5152B17D9}" srcId="{893C452D-EDCE-4304-8133-9A42D75DA60E}" destId="{4BAB353C-D61E-4C06-8CEC-6C4540FCF6B8}" srcOrd="0" destOrd="0" parTransId="{0F5F26BA-94AB-465B-84B4-71EB46749515}" sibTransId="{48D1C334-B394-4B75-8658-FCB80A387CA0}"/>
    <dgm:cxn modelId="{C048D958-1552-4048-838F-476D4D6A486C}" type="presOf" srcId="{6AA054C6-A679-420F-9492-AE473FF9365D}" destId="{3A175823-0215-47E9-B4B4-B5D29D3E82D3}" srcOrd="0" destOrd="0" presId="urn:microsoft.com/office/officeart/2008/layout/HorizontalMultiLevelHierarchy"/>
    <dgm:cxn modelId="{B513F17D-B6FD-43AF-A4BD-EB98D7AA30A6}" srcId="{6AA054C6-A679-420F-9492-AE473FF9365D}" destId="{893C452D-EDCE-4304-8133-9A42D75DA60E}" srcOrd="0" destOrd="0" parTransId="{E36A60C6-890E-4DD9-883E-9D74714C7B13}" sibTransId="{EBAEE152-04F7-4BC6-852E-B4449F642E58}"/>
    <dgm:cxn modelId="{C1A5F17E-D5A7-40EA-9C20-A7030EDF752C}" srcId="{893C452D-EDCE-4304-8133-9A42D75DA60E}" destId="{7E8CE196-04BB-482F-8736-07934D9EC4BC}" srcOrd="4" destOrd="0" parTransId="{7D843AE3-ACCF-4645-B65C-F4049C05D8EF}" sibTransId="{20DAD935-21FB-408A-96BF-2D945E0BD73F}"/>
    <dgm:cxn modelId="{C0F3117F-5AF7-4F2F-88A0-79924CB6A9BF}" type="presOf" srcId="{CAFA5D56-439C-4269-A99D-1D7D350C0BC2}" destId="{603FE6FB-FF6E-46B8-B6D0-200EEC6224DB}" srcOrd="0" destOrd="0" presId="urn:microsoft.com/office/officeart/2008/layout/HorizontalMultiLevelHierarchy"/>
    <dgm:cxn modelId="{76AAE492-3F66-47C7-A24B-29E4EAE5FD25}" srcId="{893C452D-EDCE-4304-8133-9A42D75DA60E}" destId="{64FAE520-FD97-4926-8D6A-EC049ACC174A}" srcOrd="3" destOrd="0" parTransId="{878D2646-03BF-40AC-9822-DCC76523DE81}" sibTransId="{BD1F38AA-5469-4133-A07F-77C79E5D0902}"/>
    <dgm:cxn modelId="{24FCA597-151A-4011-B648-F848891B6319}" type="presOf" srcId="{7D843AE3-ACCF-4645-B65C-F4049C05D8EF}" destId="{8345B0AE-B220-43BA-9298-A2CE2254F18E}" srcOrd="0" destOrd="0" presId="urn:microsoft.com/office/officeart/2008/layout/HorizontalMultiLevelHierarchy"/>
    <dgm:cxn modelId="{D30B98A2-941C-4DEA-BB65-13A4146AB36F}" type="presOf" srcId="{0F5F26BA-94AB-465B-84B4-71EB46749515}" destId="{75512357-9952-4414-9125-5560408A4F86}" srcOrd="1" destOrd="0" presId="urn:microsoft.com/office/officeart/2008/layout/HorizontalMultiLevelHierarchy"/>
    <dgm:cxn modelId="{E84F54AB-623F-4621-840C-AD6D2F968006}" type="presOf" srcId="{6734EC81-5D21-46F2-BECE-EC28FC6AA34A}" destId="{07E9C900-5809-41DD-B6A4-3795E487D21D}" srcOrd="0" destOrd="0" presId="urn:microsoft.com/office/officeart/2008/layout/HorizontalMultiLevelHierarchy"/>
    <dgm:cxn modelId="{17A483BF-3150-44EC-B568-79291B783FA1}" type="presOf" srcId="{64FAE520-FD97-4926-8D6A-EC049ACC174A}" destId="{71A7FF50-331B-4998-AB5D-9F2F8B37B3A7}" srcOrd="0" destOrd="0" presId="urn:microsoft.com/office/officeart/2008/layout/HorizontalMultiLevelHierarchy"/>
    <dgm:cxn modelId="{EB10E7C2-B311-4CC9-9BAF-9A63C500B7F7}" type="presOf" srcId="{893C452D-EDCE-4304-8133-9A42D75DA60E}" destId="{61DACBA4-D6ED-414D-AE82-3B5A47897AAF}" srcOrd="0" destOrd="0" presId="urn:microsoft.com/office/officeart/2008/layout/HorizontalMultiLevelHierarchy"/>
    <dgm:cxn modelId="{7FE012D8-3C84-4133-9F87-ABE7682EC529}" type="presOf" srcId="{1C57BAE7-8D57-4846-8B4C-E759A1E21F30}" destId="{A30E80E0-2AD8-4E0C-9FE0-E990AF32D439}" srcOrd="0" destOrd="0" presId="urn:microsoft.com/office/officeart/2008/layout/HorizontalMultiLevelHierarchy"/>
    <dgm:cxn modelId="{B2BE6BE1-8CC8-456B-AA2D-9D2B1D91C7A2}" type="presOf" srcId="{6734EC81-5D21-46F2-BECE-EC28FC6AA34A}" destId="{0A2E6357-6972-4800-ADBD-72DEF25D371D}" srcOrd="1" destOrd="0" presId="urn:microsoft.com/office/officeart/2008/layout/HorizontalMultiLevelHierarchy"/>
    <dgm:cxn modelId="{B13780E7-99AF-4349-9173-AB00ED063F51}" type="presOf" srcId="{7D843AE3-ACCF-4645-B65C-F4049C05D8EF}" destId="{AFB12C68-7170-4810-A76C-664781F9162E}" srcOrd="1" destOrd="0" presId="urn:microsoft.com/office/officeart/2008/layout/HorizontalMultiLevelHierarchy"/>
    <dgm:cxn modelId="{79ACBEEC-DA6C-4798-9A85-32DDD54BBCEE}" type="presOf" srcId="{8F2D0423-FE53-4E8E-BC4F-DC0D8BCAFBAE}" destId="{35F5B17D-87D3-46C6-90CB-FAE2161D85F4}" srcOrd="1" destOrd="0" presId="urn:microsoft.com/office/officeart/2008/layout/HorizontalMultiLevelHierarchy"/>
    <dgm:cxn modelId="{F39AA7F1-D238-4A1E-B162-DD07A5AAF5F7}" type="presOf" srcId="{51BB561B-4FEA-4F9B-9B3C-70700491A15F}" destId="{D7196588-11A1-4A34-AA3C-B0C48D9DCD31}" srcOrd="0" destOrd="0" presId="urn:microsoft.com/office/officeart/2008/layout/HorizontalMultiLevelHierarchy"/>
    <dgm:cxn modelId="{8CC16AF4-7F4B-4CAB-BA3F-A924861C3EE5}" srcId="{CAFA5D56-439C-4269-A99D-1D7D350C0BC2}" destId="{6AA054C6-A679-420F-9492-AE473FF9365D}" srcOrd="0" destOrd="0" parTransId="{B016A9E6-379A-4B4E-A621-AF5611BF7CD3}" sibTransId="{7F5B8212-2BD1-4CF5-8920-B5B6E25ADC54}"/>
    <dgm:cxn modelId="{F16FE83F-B6B9-46E1-B08F-6B000F13A433}" type="presParOf" srcId="{603FE6FB-FF6E-46B8-B6D0-200EEC6224DB}" destId="{9F592F3D-BAEA-402E-B2C8-DAA56668FF3A}" srcOrd="0" destOrd="0" presId="urn:microsoft.com/office/officeart/2008/layout/HorizontalMultiLevelHierarchy"/>
    <dgm:cxn modelId="{65E7E42B-8A4C-410F-B8F5-78C60985E796}" type="presParOf" srcId="{9F592F3D-BAEA-402E-B2C8-DAA56668FF3A}" destId="{3A175823-0215-47E9-B4B4-B5D29D3E82D3}" srcOrd="0" destOrd="0" presId="urn:microsoft.com/office/officeart/2008/layout/HorizontalMultiLevelHierarchy"/>
    <dgm:cxn modelId="{76992BF1-0CB6-41BA-B688-ABC18F550A64}" type="presParOf" srcId="{9F592F3D-BAEA-402E-B2C8-DAA56668FF3A}" destId="{85DE9CDD-C891-4235-93FF-FB9E411CF173}" srcOrd="1" destOrd="0" presId="urn:microsoft.com/office/officeart/2008/layout/HorizontalMultiLevelHierarchy"/>
    <dgm:cxn modelId="{BF2A9D27-0F3F-4887-97F1-4ECDE7828A58}" type="presParOf" srcId="{85DE9CDD-C891-4235-93FF-FB9E411CF173}" destId="{EDB69528-2599-41D2-910C-7ACD21D4619D}" srcOrd="0" destOrd="0" presId="urn:microsoft.com/office/officeart/2008/layout/HorizontalMultiLevelHierarchy"/>
    <dgm:cxn modelId="{00DBE90C-6205-44CD-9C2E-DB3603276CCE}" type="presParOf" srcId="{EDB69528-2599-41D2-910C-7ACD21D4619D}" destId="{C3946D26-18F6-4AE7-B367-8075E71054C7}" srcOrd="0" destOrd="0" presId="urn:microsoft.com/office/officeart/2008/layout/HorizontalMultiLevelHierarchy"/>
    <dgm:cxn modelId="{0564FFE3-BE66-4503-9E14-359A3DD7E7CD}" type="presParOf" srcId="{85DE9CDD-C891-4235-93FF-FB9E411CF173}" destId="{D8A42880-E5D4-4699-AB6C-3E3B42A64D48}" srcOrd="1" destOrd="0" presId="urn:microsoft.com/office/officeart/2008/layout/HorizontalMultiLevelHierarchy"/>
    <dgm:cxn modelId="{58E96B45-21AF-453B-B0B9-9AF9DC2A4321}" type="presParOf" srcId="{D8A42880-E5D4-4699-AB6C-3E3B42A64D48}" destId="{61DACBA4-D6ED-414D-AE82-3B5A47897AAF}" srcOrd="0" destOrd="0" presId="urn:microsoft.com/office/officeart/2008/layout/HorizontalMultiLevelHierarchy"/>
    <dgm:cxn modelId="{F9DAD4FB-F3EC-4E66-8C39-AB0372ADC0AE}" type="presParOf" srcId="{D8A42880-E5D4-4699-AB6C-3E3B42A64D48}" destId="{EFDD6DAA-1912-4E76-A096-B74FF7451837}" srcOrd="1" destOrd="0" presId="urn:microsoft.com/office/officeart/2008/layout/HorizontalMultiLevelHierarchy"/>
    <dgm:cxn modelId="{66A29C71-BD39-4860-8AFC-24185F780C56}" type="presParOf" srcId="{EFDD6DAA-1912-4E76-A096-B74FF7451837}" destId="{5EAC78E5-BDDC-4831-B626-9D3796E32947}" srcOrd="0" destOrd="0" presId="urn:microsoft.com/office/officeart/2008/layout/HorizontalMultiLevelHierarchy"/>
    <dgm:cxn modelId="{B205D68C-2AFF-4523-A95D-0DDD4C3116EE}" type="presParOf" srcId="{5EAC78E5-BDDC-4831-B626-9D3796E32947}" destId="{75512357-9952-4414-9125-5560408A4F86}" srcOrd="0" destOrd="0" presId="urn:microsoft.com/office/officeart/2008/layout/HorizontalMultiLevelHierarchy"/>
    <dgm:cxn modelId="{A923E737-6B37-4984-9505-375ACF9F98CA}" type="presParOf" srcId="{EFDD6DAA-1912-4E76-A096-B74FF7451837}" destId="{F21DD7B1-A124-42C8-8858-513FBB3402A8}" srcOrd="1" destOrd="0" presId="urn:microsoft.com/office/officeart/2008/layout/HorizontalMultiLevelHierarchy"/>
    <dgm:cxn modelId="{F6DA3253-E2F1-4EFB-B2D5-95FE804EDBC1}" type="presParOf" srcId="{F21DD7B1-A124-42C8-8858-513FBB3402A8}" destId="{99FCA517-1663-4045-9DB5-76B78997A799}" srcOrd="0" destOrd="0" presId="urn:microsoft.com/office/officeart/2008/layout/HorizontalMultiLevelHierarchy"/>
    <dgm:cxn modelId="{6C523CE2-9E99-495B-B1E4-5ED2C094E9BA}" type="presParOf" srcId="{F21DD7B1-A124-42C8-8858-513FBB3402A8}" destId="{C286F0A5-5E84-43EB-95FB-77AD72DD024A}" srcOrd="1" destOrd="0" presId="urn:microsoft.com/office/officeart/2008/layout/HorizontalMultiLevelHierarchy"/>
    <dgm:cxn modelId="{52B6F809-30F3-4B62-B84B-A25AE6267DF1}" type="presParOf" srcId="{EFDD6DAA-1912-4E76-A096-B74FF7451837}" destId="{DDFCDF3C-C442-4A81-ABE1-CABA94CB00CB}" srcOrd="2" destOrd="0" presId="urn:microsoft.com/office/officeart/2008/layout/HorizontalMultiLevelHierarchy"/>
    <dgm:cxn modelId="{FD975573-A5F3-404B-AF06-BA21FEB8DDA6}" type="presParOf" srcId="{DDFCDF3C-C442-4A81-ABE1-CABA94CB00CB}" destId="{A767AC21-2B65-4888-BDD6-91A6A7372410}" srcOrd="0" destOrd="0" presId="urn:microsoft.com/office/officeart/2008/layout/HorizontalMultiLevelHierarchy"/>
    <dgm:cxn modelId="{B62269F1-1263-45AF-9426-C436ED5B4584}" type="presParOf" srcId="{EFDD6DAA-1912-4E76-A096-B74FF7451837}" destId="{98B057EC-7DC9-4FC6-B43F-09FF73F87210}" srcOrd="3" destOrd="0" presId="urn:microsoft.com/office/officeart/2008/layout/HorizontalMultiLevelHierarchy"/>
    <dgm:cxn modelId="{6D47876A-1038-45B6-A8BE-7095E84EFBEF}" type="presParOf" srcId="{98B057EC-7DC9-4FC6-B43F-09FF73F87210}" destId="{A30E80E0-2AD8-4E0C-9FE0-E990AF32D439}" srcOrd="0" destOrd="0" presId="urn:microsoft.com/office/officeart/2008/layout/HorizontalMultiLevelHierarchy"/>
    <dgm:cxn modelId="{C6B2B9B6-12E0-4AA5-844E-23E91D6F4120}" type="presParOf" srcId="{98B057EC-7DC9-4FC6-B43F-09FF73F87210}" destId="{71E27E74-1E12-48F7-9FCE-0FFC6F7D2649}" srcOrd="1" destOrd="0" presId="urn:microsoft.com/office/officeart/2008/layout/HorizontalMultiLevelHierarchy"/>
    <dgm:cxn modelId="{89503742-2FA1-47A6-8E18-241D699BC4A8}" type="presParOf" srcId="{EFDD6DAA-1912-4E76-A096-B74FF7451837}" destId="{07E9C900-5809-41DD-B6A4-3795E487D21D}" srcOrd="4" destOrd="0" presId="urn:microsoft.com/office/officeart/2008/layout/HorizontalMultiLevelHierarchy"/>
    <dgm:cxn modelId="{2F4A18CF-10A2-4446-8392-F382F4BD21FB}" type="presParOf" srcId="{07E9C900-5809-41DD-B6A4-3795E487D21D}" destId="{0A2E6357-6972-4800-ADBD-72DEF25D371D}" srcOrd="0" destOrd="0" presId="urn:microsoft.com/office/officeart/2008/layout/HorizontalMultiLevelHierarchy"/>
    <dgm:cxn modelId="{94F6F5B4-4B5B-4E84-A4BB-55967DC00208}" type="presParOf" srcId="{EFDD6DAA-1912-4E76-A096-B74FF7451837}" destId="{228D296E-A540-401E-ACB7-1FF83A48F98F}" srcOrd="5" destOrd="0" presId="urn:microsoft.com/office/officeart/2008/layout/HorizontalMultiLevelHierarchy"/>
    <dgm:cxn modelId="{C6098511-1195-4573-A7D1-548EFBC1DF68}" type="presParOf" srcId="{228D296E-A540-401E-ACB7-1FF83A48F98F}" destId="{7F06C4AC-1E83-4CFD-930A-EE238F9376C8}" srcOrd="0" destOrd="0" presId="urn:microsoft.com/office/officeart/2008/layout/HorizontalMultiLevelHierarchy"/>
    <dgm:cxn modelId="{D589BD1A-BB66-4F4F-A4E9-C7745005F9C1}" type="presParOf" srcId="{228D296E-A540-401E-ACB7-1FF83A48F98F}" destId="{A0556AE8-5F00-4951-AE23-505B41E75875}" srcOrd="1" destOrd="0" presId="urn:microsoft.com/office/officeart/2008/layout/HorizontalMultiLevelHierarchy"/>
    <dgm:cxn modelId="{D7CB0C6A-F81C-4B15-AC80-A96092184AD5}" type="presParOf" srcId="{EFDD6DAA-1912-4E76-A096-B74FF7451837}" destId="{4CA6D2EA-4D97-4D0C-BBF5-D2B17A1B0372}" srcOrd="6" destOrd="0" presId="urn:microsoft.com/office/officeart/2008/layout/HorizontalMultiLevelHierarchy"/>
    <dgm:cxn modelId="{7D448AE2-8F7B-46B9-A302-25591F544A43}" type="presParOf" srcId="{4CA6D2EA-4D97-4D0C-BBF5-D2B17A1B0372}" destId="{E6BB5CEB-A67E-49DA-AD8D-3585542942D0}" srcOrd="0" destOrd="0" presId="urn:microsoft.com/office/officeart/2008/layout/HorizontalMultiLevelHierarchy"/>
    <dgm:cxn modelId="{030C326D-6B7D-4F8C-BDBE-4D8E30B088CE}" type="presParOf" srcId="{EFDD6DAA-1912-4E76-A096-B74FF7451837}" destId="{1D157927-C84F-4AFB-949C-61740F7A2F3C}" srcOrd="7" destOrd="0" presId="urn:microsoft.com/office/officeart/2008/layout/HorizontalMultiLevelHierarchy"/>
    <dgm:cxn modelId="{87EB0F93-0AAE-4FF9-A13B-7CD0547D198F}" type="presParOf" srcId="{1D157927-C84F-4AFB-949C-61740F7A2F3C}" destId="{71A7FF50-331B-4998-AB5D-9F2F8B37B3A7}" srcOrd="0" destOrd="0" presId="urn:microsoft.com/office/officeart/2008/layout/HorizontalMultiLevelHierarchy"/>
    <dgm:cxn modelId="{B022E1E4-8541-458D-962D-6844F8631BAE}" type="presParOf" srcId="{1D157927-C84F-4AFB-949C-61740F7A2F3C}" destId="{DDBC9982-1B1C-4D8E-B82F-4A4E0BE9F731}" srcOrd="1" destOrd="0" presId="urn:microsoft.com/office/officeart/2008/layout/HorizontalMultiLevelHierarchy"/>
    <dgm:cxn modelId="{CD403F03-2EC9-47E5-B354-B3D3BB69B73A}" type="presParOf" srcId="{EFDD6DAA-1912-4E76-A096-B74FF7451837}" destId="{8345B0AE-B220-43BA-9298-A2CE2254F18E}" srcOrd="8" destOrd="0" presId="urn:microsoft.com/office/officeart/2008/layout/HorizontalMultiLevelHierarchy"/>
    <dgm:cxn modelId="{9BDE3D53-6DBC-44EC-BDF6-C28E40DF6ABC}" type="presParOf" srcId="{8345B0AE-B220-43BA-9298-A2CE2254F18E}" destId="{AFB12C68-7170-4810-A76C-664781F9162E}" srcOrd="0" destOrd="0" presId="urn:microsoft.com/office/officeart/2008/layout/HorizontalMultiLevelHierarchy"/>
    <dgm:cxn modelId="{18444076-BBED-4C9E-A439-6CA6061F9FA8}" type="presParOf" srcId="{EFDD6DAA-1912-4E76-A096-B74FF7451837}" destId="{986C11AA-3EEB-42A2-8D89-C5F86EB04E93}" srcOrd="9" destOrd="0" presId="urn:microsoft.com/office/officeart/2008/layout/HorizontalMultiLevelHierarchy"/>
    <dgm:cxn modelId="{DB6FEE3E-E0EB-4ECB-9602-DF14C52838AF}" type="presParOf" srcId="{986C11AA-3EEB-42A2-8D89-C5F86EB04E93}" destId="{7377915E-447F-4189-9652-93BF9F2ABA83}" srcOrd="0" destOrd="0" presId="urn:microsoft.com/office/officeart/2008/layout/HorizontalMultiLevelHierarchy"/>
    <dgm:cxn modelId="{36DD9FE4-7E5F-4A7E-A2DD-465A5F1C3594}" type="presParOf" srcId="{986C11AA-3EEB-42A2-8D89-C5F86EB04E93}" destId="{D4188C31-6963-4F88-B8CB-24E1A2E8FD65}" srcOrd="1" destOrd="0" presId="urn:microsoft.com/office/officeart/2008/layout/HorizontalMultiLevelHierarchy"/>
    <dgm:cxn modelId="{4998947A-A532-447D-88C7-19EAB30511ED}" type="presParOf" srcId="{EFDD6DAA-1912-4E76-A096-B74FF7451837}" destId="{CFA868FB-C2EA-43B9-A265-A37B572F02AE}" srcOrd="10" destOrd="0" presId="urn:microsoft.com/office/officeart/2008/layout/HorizontalMultiLevelHierarchy"/>
    <dgm:cxn modelId="{2E010613-8B1F-4710-8E19-090DAC626744}" type="presParOf" srcId="{CFA868FB-C2EA-43B9-A265-A37B572F02AE}" destId="{35F5B17D-87D3-46C6-90CB-FAE2161D85F4}" srcOrd="0" destOrd="0" presId="urn:microsoft.com/office/officeart/2008/layout/HorizontalMultiLevelHierarchy"/>
    <dgm:cxn modelId="{A4CDE540-F7B2-4AAF-A9AC-E7049C0A7A41}" type="presParOf" srcId="{EFDD6DAA-1912-4E76-A096-B74FF7451837}" destId="{EEADAC7D-C5F3-419B-B39B-503A25DCD093}" srcOrd="11" destOrd="0" presId="urn:microsoft.com/office/officeart/2008/layout/HorizontalMultiLevelHierarchy"/>
    <dgm:cxn modelId="{933AE9C3-C6EA-44DD-83F2-3DA544FF0C7D}" type="presParOf" srcId="{EEADAC7D-C5F3-419B-B39B-503A25DCD093}" destId="{D7196588-11A1-4A34-AA3C-B0C48D9DCD31}" srcOrd="0" destOrd="0" presId="urn:microsoft.com/office/officeart/2008/layout/HorizontalMultiLevelHierarchy"/>
    <dgm:cxn modelId="{050F97A4-080A-49C5-9CF0-B4EA170B89BD}" type="presParOf" srcId="{EEADAC7D-C5F3-419B-B39B-503A25DCD093}" destId="{5007F953-8BF0-40DD-8A5A-F10FCFC992F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CED02-23C2-C446-B153-7B88339D6BAD}">
      <dsp:nvSpPr>
        <dsp:cNvPr id="0" name=""/>
        <dsp:cNvSpPr/>
      </dsp:nvSpPr>
      <dsp:spPr>
        <a:xfrm>
          <a:off x="11083" y="1437679"/>
          <a:ext cx="4765331" cy="118864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latin typeface="Tahoma" panose="020B0604030504040204" pitchFamily="34" charset="0"/>
              <a:ea typeface="Tahoma" panose="020B0604030504040204" pitchFamily="34" charset="0"/>
              <a:cs typeface="Tahoma" panose="020B0604030504040204" pitchFamily="34" charset="0"/>
            </a:rPr>
            <a:t>WV Strategic Planning Focus </a:t>
          </a:r>
          <a:endParaRPr lang="en-US" sz="3100" kern="1200"/>
        </a:p>
      </dsp:txBody>
      <dsp:txXfrm>
        <a:off x="45897" y="1472493"/>
        <a:ext cx="4695703" cy="1119012"/>
      </dsp:txXfrm>
    </dsp:sp>
    <dsp:sp modelId="{9103B127-E5B0-B446-B589-E062FCC10E67}">
      <dsp:nvSpPr>
        <dsp:cNvPr id="0" name=""/>
        <dsp:cNvSpPr/>
      </dsp:nvSpPr>
      <dsp:spPr>
        <a:xfrm rot="18273869">
          <a:off x="4417315" y="1322208"/>
          <a:ext cx="1659934" cy="52646"/>
        </a:xfrm>
        <a:custGeom>
          <a:avLst/>
          <a:gdLst/>
          <a:ahLst/>
          <a:cxnLst/>
          <a:rect l="0" t="0" r="0" b="0"/>
          <a:pathLst>
            <a:path>
              <a:moveTo>
                <a:pt x="0" y="26323"/>
              </a:moveTo>
              <a:lnTo>
                <a:pt x="1659934" y="26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05784" y="1307033"/>
        <a:ext cx="82996" cy="82996"/>
      </dsp:txXfrm>
    </dsp:sp>
    <dsp:sp modelId="{764062BC-4696-274F-B0F8-39E1814F0A36}">
      <dsp:nvSpPr>
        <dsp:cNvPr id="0" name=""/>
        <dsp:cNvSpPr/>
      </dsp:nvSpPr>
      <dsp:spPr>
        <a:xfrm>
          <a:off x="5718150" y="70742"/>
          <a:ext cx="2377281" cy="1188640"/>
        </a:xfrm>
        <a:prstGeom prst="roundRect">
          <a:avLst>
            <a:gd name="adj" fmla="val 10000"/>
          </a:avLst>
        </a:prstGeom>
        <a:solidFill>
          <a:schemeClr val="accent1">
            <a:hueOff val="0"/>
            <a:satOff val="0"/>
            <a:lumOff val="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Reading </a:t>
          </a:r>
        </a:p>
        <a:p>
          <a:pPr marL="0" lvl="0" indent="0" algn="ctr" defTabSz="1377950">
            <a:lnSpc>
              <a:spcPct val="90000"/>
            </a:lnSpc>
            <a:spcBef>
              <a:spcPct val="0"/>
            </a:spcBef>
            <a:spcAft>
              <a:spcPct val="35000"/>
            </a:spcAft>
            <a:buNone/>
          </a:pPr>
          <a:r>
            <a:rPr lang="en-US" sz="3100" kern="1200" dirty="0"/>
            <a:t>Skills</a:t>
          </a:r>
        </a:p>
      </dsp:txBody>
      <dsp:txXfrm>
        <a:off x="5752964" y="105556"/>
        <a:ext cx="2307653" cy="1119012"/>
      </dsp:txXfrm>
    </dsp:sp>
    <dsp:sp modelId="{7A68D4B5-8ADB-8440-AE22-3D5E24F40993}">
      <dsp:nvSpPr>
        <dsp:cNvPr id="0" name=""/>
        <dsp:cNvSpPr/>
      </dsp:nvSpPr>
      <dsp:spPr>
        <a:xfrm>
          <a:off x="4776414" y="2005676"/>
          <a:ext cx="941736" cy="52646"/>
        </a:xfrm>
        <a:custGeom>
          <a:avLst/>
          <a:gdLst/>
          <a:ahLst/>
          <a:cxnLst/>
          <a:rect l="0" t="0" r="0" b="0"/>
          <a:pathLst>
            <a:path>
              <a:moveTo>
                <a:pt x="0" y="26323"/>
              </a:moveTo>
              <a:lnTo>
                <a:pt x="941736" y="26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739" y="2008456"/>
        <a:ext cx="47086" cy="47086"/>
      </dsp:txXfrm>
    </dsp:sp>
    <dsp:sp modelId="{F6B0FF5C-2236-C244-BC3B-3C4A913C53A4}">
      <dsp:nvSpPr>
        <dsp:cNvPr id="0" name=""/>
        <dsp:cNvSpPr/>
      </dsp:nvSpPr>
      <dsp:spPr>
        <a:xfrm>
          <a:off x="5718150" y="1437679"/>
          <a:ext cx="2377281" cy="1188640"/>
        </a:xfrm>
        <a:prstGeom prst="roundRect">
          <a:avLst>
            <a:gd name="adj" fmla="val 10000"/>
          </a:avLst>
        </a:prstGeom>
        <a:solidFill>
          <a:schemeClr val="accent1">
            <a:hueOff val="0"/>
            <a:satOff val="0"/>
            <a:lumOff val="0"/>
            <a:alpha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Math </a:t>
          </a:r>
        </a:p>
        <a:p>
          <a:pPr marL="0" lvl="0" indent="0" algn="ctr" defTabSz="1377950">
            <a:lnSpc>
              <a:spcPct val="90000"/>
            </a:lnSpc>
            <a:spcBef>
              <a:spcPct val="0"/>
            </a:spcBef>
            <a:spcAft>
              <a:spcPct val="35000"/>
            </a:spcAft>
            <a:buNone/>
          </a:pPr>
          <a:r>
            <a:rPr lang="en-US" sz="3100" kern="1200"/>
            <a:t>Skills</a:t>
          </a:r>
        </a:p>
      </dsp:txBody>
      <dsp:txXfrm>
        <a:off x="5752964" y="1472493"/>
        <a:ext cx="2307653" cy="1119012"/>
      </dsp:txXfrm>
    </dsp:sp>
    <dsp:sp modelId="{F1F5C556-C2F1-CB4F-B9C2-715F321F5FD9}">
      <dsp:nvSpPr>
        <dsp:cNvPr id="0" name=""/>
        <dsp:cNvSpPr/>
      </dsp:nvSpPr>
      <dsp:spPr>
        <a:xfrm rot="3326131">
          <a:off x="4417315" y="2689145"/>
          <a:ext cx="1659934" cy="52646"/>
        </a:xfrm>
        <a:custGeom>
          <a:avLst/>
          <a:gdLst/>
          <a:ahLst/>
          <a:cxnLst/>
          <a:rect l="0" t="0" r="0" b="0"/>
          <a:pathLst>
            <a:path>
              <a:moveTo>
                <a:pt x="0" y="26323"/>
              </a:moveTo>
              <a:lnTo>
                <a:pt x="1659934" y="26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05784" y="2673969"/>
        <a:ext cx="82996" cy="82996"/>
      </dsp:txXfrm>
    </dsp:sp>
    <dsp:sp modelId="{FD5ED7A0-B495-6044-8996-9AEFE7301BDF}">
      <dsp:nvSpPr>
        <dsp:cNvPr id="0" name=""/>
        <dsp:cNvSpPr/>
      </dsp:nvSpPr>
      <dsp:spPr>
        <a:xfrm>
          <a:off x="5718150" y="2804616"/>
          <a:ext cx="2377281" cy="1188640"/>
        </a:xfrm>
        <a:prstGeom prst="roundRect">
          <a:avLst>
            <a:gd name="adj" fmla="val 10000"/>
          </a:avLst>
        </a:prstGeom>
        <a:solidFill>
          <a:schemeClr val="accent1">
            <a:hueOff val="0"/>
            <a:satOff val="0"/>
            <a:lumOff val="0"/>
            <a:alpha val="63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Chronic Absences</a:t>
          </a:r>
        </a:p>
      </dsp:txBody>
      <dsp:txXfrm>
        <a:off x="5752964" y="2839430"/>
        <a:ext cx="2307653" cy="1119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868FB-C2EA-43B9-A265-A37B572F02AE}">
      <dsp:nvSpPr>
        <dsp:cNvPr id="0" name=""/>
        <dsp:cNvSpPr/>
      </dsp:nvSpPr>
      <dsp:spPr>
        <a:xfrm>
          <a:off x="5327360" y="1940143"/>
          <a:ext cx="460853" cy="1752364"/>
        </a:xfrm>
        <a:custGeom>
          <a:avLst/>
          <a:gdLst/>
          <a:ahLst/>
          <a:cxnLst/>
          <a:rect l="0" t="0" r="0" b="0"/>
          <a:pathLst>
            <a:path>
              <a:moveTo>
                <a:pt x="0" y="0"/>
              </a:moveTo>
              <a:lnTo>
                <a:pt x="230426" y="0"/>
              </a:lnTo>
              <a:lnTo>
                <a:pt x="230426" y="1752364"/>
              </a:lnTo>
              <a:lnTo>
                <a:pt x="460853" y="17523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12488" y="2771027"/>
        <a:ext cx="90597" cy="90597"/>
      </dsp:txXfrm>
    </dsp:sp>
    <dsp:sp modelId="{8345B0AE-B220-43BA-9298-A2CE2254F18E}">
      <dsp:nvSpPr>
        <dsp:cNvPr id="0" name=""/>
        <dsp:cNvSpPr/>
      </dsp:nvSpPr>
      <dsp:spPr>
        <a:xfrm>
          <a:off x="5327360" y="1940143"/>
          <a:ext cx="460853" cy="1069111"/>
        </a:xfrm>
        <a:custGeom>
          <a:avLst/>
          <a:gdLst/>
          <a:ahLst/>
          <a:cxnLst/>
          <a:rect l="0" t="0" r="0" b="0"/>
          <a:pathLst>
            <a:path>
              <a:moveTo>
                <a:pt x="0" y="0"/>
              </a:moveTo>
              <a:lnTo>
                <a:pt x="230426" y="0"/>
              </a:lnTo>
              <a:lnTo>
                <a:pt x="230426" y="1069111"/>
              </a:lnTo>
              <a:lnTo>
                <a:pt x="460853" y="10691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8682" y="2445594"/>
        <a:ext cx="58210" cy="58210"/>
      </dsp:txXfrm>
    </dsp:sp>
    <dsp:sp modelId="{4CA6D2EA-4D97-4D0C-BBF5-D2B17A1B0372}">
      <dsp:nvSpPr>
        <dsp:cNvPr id="0" name=""/>
        <dsp:cNvSpPr/>
      </dsp:nvSpPr>
      <dsp:spPr>
        <a:xfrm>
          <a:off x="5327360" y="1940143"/>
          <a:ext cx="460853" cy="385857"/>
        </a:xfrm>
        <a:custGeom>
          <a:avLst/>
          <a:gdLst/>
          <a:ahLst/>
          <a:cxnLst/>
          <a:rect l="0" t="0" r="0" b="0"/>
          <a:pathLst>
            <a:path>
              <a:moveTo>
                <a:pt x="0" y="0"/>
              </a:moveTo>
              <a:lnTo>
                <a:pt x="230426" y="0"/>
              </a:lnTo>
              <a:lnTo>
                <a:pt x="230426" y="385857"/>
              </a:lnTo>
              <a:lnTo>
                <a:pt x="460853" y="385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2761" y="2118046"/>
        <a:ext cx="30052" cy="30052"/>
      </dsp:txXfrm>
    </dsp:sp>
    <dsp:sp modelId="{07E9C900-5809-41DD-B6A4-3795E487D21D}">
      <dsp:nvSpPr>
        <dsp:cNvPr id="0" name=""/>
        <dsp:cNvSpPr/>
      </dsp:nvSpPr>
      <dsp:spPr>
        <a:xfrm>
          <a:off x="5327360" y="1642748"/>
          <a:ext cx="460853" cy="297395"/>
        </a:xfrm>
        <a:custGeom>
          <a:avLst/>
          <a:gdLst/>
          <a:ahLst/>
          <a:cxnLst/>
          <a:rect l="0" t="0" r="0" b="0"/>
          <a:pathLst>
            <a:path>
              <a:moveTo>
                <a:pt x="0" y="297395"/>
              </a:moveTo>
              <a:lnTo>
                <a:pt x="230426" y="297395"/>
              </a:lnTo>
              <a:lnTo>
                <a:pt x="230426" y="0"/>
              </a:lnTo>
              <a:lnTo>
                <a:pt x="46085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4075" y="1777734"/>
        <a:ext cx="27424" cy="27424"/>
      </dsp:txXfrm>
    </dsp:sp>
    <dsp:sp modelId="{DDFCDF3C-C442-4A81-ABE1-CABA94CB00CB}">
      <dsp:nvSpPr>
        <dsp:cNvPr id="0" name=""/>
        <dsp:cNvSpPr/>
      </dsp:nvSpPr>
      <dsp:spPr>
        <a:xfrm>
          <a:off x="5327360" y="959494"/>
          <a:ext cx="460853" cy="980649"/>
        </a:xfrm>
        <a:custGeom>
          <a:avLst/>
          <a:gdLst/>
          <a:ahLst/>
          <a:cxnLst/>
          <a:rect l="0" t="0" r="0" b="0"/>
          <a:pathLst>
            <a:path>
              <a:moveTo>
                <a:pt x="0" y="980649"/>
              </a:moveTo>
              <a:lnTo>
                <a:pt x="230426" y="980649"/>
              </a:lnTo>
              <a:lnTo>
                <a:pt x="230426" y="0"/>
              </a:lnTo>
              <a:lnTo>
                <a:pt x="46085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0699" y="1422730"/>
        <a:ext cx="54177" cy="54177"/>
      </dsp:txXfrm>
    </dsp:sp>
    <dsp:sp modelId="{5EAC78E5-BDDC-4831-B626-9D3796E32947}">
      <dsp:nvSpPr>
        <dsp:cNvPr id="0" name=""/>
        <dsp:cNvSpPr/>
      </dsp:nvSpPr>
      <dsp:spPr>
        <a:xfrm>
          <a:off x="5327360" y="276241"/>
          <a:ext cx="460853" cy="1663902"/>
        </a:xfrm>
        <a:custGeom>
          <a:avLst/>
          <a:gdLst/>
          <a:ahLst/>
          <a:cxnLst/>
          <a:rect l="0" t="0" r="0" b="0"/>
          <a:pathLst>
            <a:path>
              <a:moveTo>
                <a:pt x="0" y="1663902"/>
              </a:moveTo>
              <a:lnTo>
                <a:pt x="230426" y="1663902"/>
              </a:lnTo>
              <a:lnTo>
                <a:pt x="230426" y="0"/>
              </a:lnTo>
              <a:lnTo>
                <a:pt x="46085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14624" y="1065028"/>
        <a:ext cx="86327" cy="86327"/>
      </dsp:txXfrm>
    </dsp:sp>
    <dsp:sp modelId="{EDB69528-2599-41D2-910C-7ACD21D4619D}">
      <dsp:nvSpPr>
        <dsp:cNvPr id="0" name=""/>
        <dsp:cNvSpPr/>
      </dsp:nvSpPr>
      <dsp:spPr>
        <a:xfrm>
          <a:off x="1553180" y="1894423"/>
          <a:ext cx="3391803" cy="91440"/>
        </a:xfrm>
        <a:custGeom>
          <a:avLst/>
          <a:gdLst/>
          <a:ahLst/>
          <a:cxnLst/>
          <a:rect l="0" t="0" r="0" b="0"/>
          <a:pathLst>
            <a:path>
              <a:moveTo>
                <a:pt x="3391803" y="66965"/>
              </a:moveTo>
              <a:lnTo>
                <a:pt x="0" y="4572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64286" y="1855347"/>
        <a:ext cx="169593" cy="169593"/>
      </dsp:txXfrm>
    </dsp:sp>
    <dsp:sp modelId="{3A175823-0215-47E9-B4B4-B5D29D3E82D3}">
      <dsp:nvSpPr>
        <dsp:cNvPr id="0" name=""/>
        <dsp:cNvSpPr/>
      </dsp:nvSpPr>
      <dsp:spPr>
        <a:xfrm rot="16200000">
          <a:off x="2712482" y="1637206"/>
          <a:ext cx="3816639" cy="648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 ESEA Components:                        District/Title I Schoolwide/TAS </a:t>
          </a:r>
        </a:p>
      </dsp:txBody>
      <dsp:txXfrm>
        <a:off x="2712482" y="1637206"/>
        <a:ext cx="3816639" cy="648363"/>
      </dsp:txXfrm>
    </dsp:sp>
    <dsp:sp modelId="{61DACBA4-D6ED-414D-AE82-3B5A47897AAF}">
      <dsp:nvSpPr>
        <dsp:cNvPr id="0" name=""/>
        <dsp:cNvSpPr/>
      </dsp:nvSpPr>
      <dsp:spPr>
        <a:xfrm rot="16200000">
          <a:off x="1553180" y="1588508"/>
          <a:ext cx="3774179" cy="703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Comprehensive Support and Improvement &amp; Targeted Support and Improvement Plans</a:t>
          </a:r>
        </a:p>
      </dsp:txBody>
      <dsp:txXfrm>
        <a:off x="1553180" y="1588508"/>
        <a:ext cx="3774179" cy="703270"/>
      </dsp:txXfrm>
    </dsp:sp>
    <dsp:sp modelId="{99FCA517-1663-4045-9DB5-76B78997A799}">
      <dsp:nvSpPr>
        <dsp:cNvPr id="0" name=""/>
        <dsp:cNvSpPr/>
      </dsp:nvSpPr>
      <dsp:spPr>
        <a:xfrm>
          <a:off x="5788214" y="2939"/>
          <a:ext cx="1792857" cy="54660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Needs Assessment</a:t>
          </a:r>
        </a:p>
      </dsp:txBody>
      <dsp:txXfrm>
        <a:off x="5788214" y="2939"/>
        <a:ext cx="1792857" cy="546602"/>
      </dsp:txXfrm>
    </dsp:sp>
    <dsp:sp modelId="{A30E80E0-2AD8-4E0C-9FE0-E990AF32D439}">
      <dsp:nvSpPr>
        <dsp:cNvPr id="0" name=""/>
        <dsp:cNvSpPr/>
      </dsp:nvSpPr>
      <dsp:spPr>
        <a:xfrm>
          <a:off x="5788214" y="686193"/>
          <a:ext cx="1792857" cy="54660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Goals</a:t>
          </a:r>
        </a:p>
      </dsp:txBody>
      <dsp:txXfrm>
        <a:off x="5788214" y="686193"/>
        <a:ext cx="1792857" cy="546602"/>
      </dsp:txXfrm>
    </dsp:sp>
    <dsp:sp modelId="{7F06C4AC-1E83-4CFD-930A-EE238F9376C8}">
      <dsp:nvSpPr>
        <dsp:cNvPr id="0" name=""/>
        <dsp:cNvSpPr/>
      </dsp:nvSpPr>
      <dsp:spPr>
        <a:xfrm>
          <a:off x="5788214" y="1369446"/>
          <a:ext cx="1792857" cy="546602"/>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Performance</a:t>
          </a:r>
          <a:r>
            <a:rPr lang="en-US" sz="1800" kern="1200" baseline="0" dirty="0"/>
            <a:t> Measures</a:t>
          </a:r>
          <a:endParaRPr lang="en-US" sz="1800" kern="1200" dirty="0"/>
        </a:p>
      </dsp:txBody>
      <dsp:txXfrm>
        <a:off x="5788214" y="1369446"/>
        <a:ext cx="1792857" cy="546602"/>
      </dsp:txXfrm>
    </dsp:sp>
    <dsp:sp modelId="{71A7FF50-331B-4998-AB5D-9F2F8B37B3A7}">
      <dsp:nvSpPr>
        <dsp:cNvPr id="0" name=""/>
        <dsp:cNvSpPr/>
      </dsp:nvSpPr>
      <dsp:spPr>
        <a:xfrm>
          <a:off x="5788214" y="2052700"/>
          <a:ext cx="1792857" cy="54660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Strategies</a:t>
          </a:r>
        </a:p>
      </dsp:txBody>
      <dsp:txXfrm>
        <a:off x="5788214" y="2052700"/>
        <a:ext cx="1792857" cy="546602"/>
      </dsp:txXfrm>
    </dsp:sp>
    <dsp:sp modelId="{7377915E-447F-4189-9652-93BF9F2ABA83}">
      <dsp:nvSpPr>
        <dsp:cNvPr id="0" name=""/>
        <dsp:cNvSpPr/>
      </dsp:nvSpPr>
      <dsp:spPr>
        <a:xfrm>
          <a:off x="5788214" y="2735953"/>
          <a:ext cx="1792857" cy="546602"/>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Action Steps</a:t>
          </a:r>
        </a:p>
      </dsp:txBody>
      <dsp:txXfrm>
        <a:off x="5788214" y="2735953"/>
        <a:ext cx="1792857" cy="546602"/>
      </dsp:txXfrm>
    </dsp:sp>
    <dsp:sp modelId="{D7196588-11A1-4A34-AA3C-B0C48D9DCD31}">
      <dsp:nvSpPr>
        <dsp:cNvPr id="0" name=""/>
        <dsp:cNvSpPr/>
      </dsp:nvSpPr>
      <dsp:spPr>
        <a:xfrm>
          <a:off x="5788214" y="3419207"/>
          <a:ext cx="1792857" cy="546602"/>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Progress Notes</a:t>
          </a:r>
        </a:p>
      </dsp:txBody>
      <dsp:txXfrm>
        <a:off x="5788214" y="3419207"/>
        <a:ext cx="1792857" cy="5466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4"/>
          </a:xfrm>
          <a:prstGeom prst="rect">
            <a:avLst/>
          </a:prstGeom>
        </p:spPr>
        <p:txBody>
          <a:bodyPr vert="horz" lIns="92446" tIns="46223" rIns="92446" bIns="46223" rtlCol="0"/>
          <a:lstStyle>
            <a:lvl1pPr algn="r">
              <a:defRPr sz="1200"/>
            </a:lvl1pPr>
          </a:lstStyle>
          <a:p>
            <a:endParaRPr lang="en-US"/>
          </a:p>
        </p:txBody>
      </p:sp>
      <p:sp>
        <p:nvSpPr>
          <p:cNvPr id="4" name="Footer Placeholder 3"/>
          <p:cNvSpPr>
            <a:spLocks noGrp="1"/>
          </p:cNvSpPr>
          <p:nvPr>
            <p:ph type="ftr" sz="quarter" idx="2"/>
          </p:nvPr>
        </p:nvSpPr>
        <p:spPr>
          <a:xfrm>
            <a:off x="1" y="8829969"/>
            <a:ext cx="3037840" cy="46643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4"/>
          </a:xfrm>
          <a:prstGeom prst="rect">
            <a:avLst/>
          </a:prstGeom>
        </p:spPr>
        <p:txBody>
          <a:bodyPr vert="horz" lIns="92446" tIns="46223" rIns="92446" bIns="46223" rtlCol="0" anchor="b"/>
          <a:lstStyle>
            <a:lvl1pPr algn="r">
              <a:defRPr sz="1200"/>
            </a:lvl1pPr>
          </a:lstStyle>
          <a:p>
            <a:fld id="{D272DB26-7059-46A0-B2C3-3DB143AF59B5}" type="slidenum">
              <a:rPr lang="en-US" smtClean="0"/>
              <a:t>‹#›</a:t>
            </a:fld>
            <a:endParaRPr lang="en-US"/>
          </a:p>
        </p:txBody>
      </p:sp>
    </p:spTree>
    <p:extLst>
      <p:ext uri="{BB962C8B-B14F-4D97-AF65-F5344CB8AC3E}">
        <p14:creationId xmlns:p14="http://schemas.microsoft.com/office/powerpoint/2010/main" val="277517200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2446" tIns="46223" rIns="92446" bIns="46223" rtlCol="0"/>
          <a:lstStyle>
            <a:lvl1pPr algn="r">
              <a:defRPr sz="1200"/>
            </a:lvl1pPr>
          </a:lstStyle>
          <a:p>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2" y="4473893"/>
            <a:ext cx="5608319"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2446" tIns="46223" rIns="92446" bIns="46223"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stage for the day.</a:t>
            </a:r>
          </a:p>
          <a:p>
            <a:r>
              <a:rPr lang="en-US" dirty="0"/>
              <a:t>Review packet materials.</a:t>
            </a:r>
          </a:p>
          <a:p>
            <a:r>
              <a:rPr lang="en-US" dirty="0"/>
              <a:t>Explain purpose/outcomes for the day.</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C2AEE2DE-F569-CB47-AE41-C8EBB0F45B6F}" type="slidenum">
              <a:rPr lang="en-US" smtClean="0"/>
              <a:t>1</a:t>
            </a:fld>
            <a:endParaRPr lang="en-US"/>
          </a:p>
        </p:txBody>
      </p:sp>
    </p:spTree>
    <p:extLst>
      <p:ext uri="{BB962C8B-B14F-4D97-AF65-F5344CB8AC3E}">
        <p14:creationId xmlns:p14="http://schemas.microsoft.com/office/powerpoint/2010/main" val="13675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5B9BD5">
                    <a:lumMod val="50000"/>
                  </a:srgbClr>
                </a:solidFill>
              </a:rPr>
              <a:t>See Examples of Additional Data Sources document, located on the GPS platform under WVDE resources.</a:t>
            </a:r>
          </a:p>
          <a:p>
            <a:r>
              <a:rPr lang="en-US" sz="1000" dirty="0">
                <a:solidFill>
                  <a:srgbClr val="5B9BD5">
                    <a:lumMod val="50000"/>
                  </a:srgbClr>
                </a:solidFill>
              </a:rPr>
              <a:t>Data sources also include results from practices, strategies, and interventions provided…Remember to maintain data on funding activities, such as support staffing with Title funding, purchased programs, and resources; blended funding activities, and state/local initiatives.</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25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53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from the GPS platform.  Each section of the needs assessment has prepopulated data charts.  There are also rich text boxes to identify local data sources/results, write a detailed summary of the root cause analysis and funding connections.  The prepopulated data charts are not the only data that should be considered by a district or school for each section of the needs assessment.  The district/school is strongly encouraged to use various data sources to identify strengths and weaknesses, in order to get a thorough picture of performance, obstacles, and priority needs.</a:t>
            </a:r>
          </a:p>
          <a:p>
            <a:endParaRPr lang="en-US" dirty="0"/>
          </a:p>
          <a:p>
            <a:r>
              <a:rPr lang="en-US" dirty="0"/>
              <a:t>Group activity is either the carousel activity (small groups brainstorm examples of relevant, local data sources) or individual activity using the example data sheet to highlight data sources relevant to their current plan and additional sources to provide clearer pictures of their root causes. </a:t>
            </a:r>
          </a:p>
        </p:txBody>
      </p:sp>
      <p:sp>
        <p:nvSpPr>
          <p:cNvPr id="4" name="Slide Number Placeholder 3"/>
          <p:cNvSpPr>
            <a:spLocks noGrp="1"/>
          </p:cNvSpPr>
          <p:nvPr>
            <p:ph type="sldNum" sz="quarter" idx="10"/>
          </p:nvPr>
        </p:nvSpPr>
        <p:spPr/>
        <p:txBody>
          <a:bodyPr/>
          <a:lstStyle/>
          <a:p>
            <a:fld id="{C2AEE2DE-F569-CB47-AE41-C8EBB0F45B6F}"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1722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i="0" u="none" dirty="0"/>
              <a:t>See handout for program funding expectations for each Title program.  Address these in the needs assessment. The needs assessment will drive the strategic (schoolwide) plan goals, strategies, and action steps.</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rgbClr val="000000">
                    <a:lumMod val="50000"/>
                    <a:lumOff val="50000"/>
                  </a:srgbClr>
                </a:solidFill>
                <a:latin typeface="+mn-lt"/>
              </a:rPr>
              <a:t>Source:  Southwest Comprehensive Center at </a:t>
            </a:r>
            <a:r>
              <a:rPr lang="en-US" sz="1400" i="1" dirty="0" err="1">
                <a:solidFill>
                  <a:srgbClr val="000000">
                    <a:lumMod val="50000"/>
                    <a:lumOff val="50000"/>
                  </a:srgbClr>
                </a:solidFill>
                <a:latin typeface="+mn-lt"/>
              </a:rPr>
              <a:t>WestEd</a:t>
            </a:r>
            <a:r>
              <a:rPr lang="en-US" sz="1400" i="1" dirty="0">
                <a:solidFill>
                  <a:srgbClr val="000000">
                    <a:lumMod val="50000"/>
                    <a:lumOff val="50000"/>
                  </a:srgbClr>
                </a:solidFill>
                <a:latin typeface="+mn-lt"/>
              </a:rPr>
              <a:t>, April 2008</a:t>
            </a: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1) Plan: </a:t>
            </a:r>
          </a:p>
          <a:p>
            <a:pPr marL="0" indent="0">
              <a:buNone/>
            </a:pPr>
            <a:r>
              <a:rPr lang="en-US" sz="1400" b="1" dirty="0">
                <a:solidFill>
                  <a:schemeClr val="tx1">
                    <a:lumMod val="85000"/>
                    <a:lumOff val="15000"/>
                  </a:schemeClr>
                </a:solidFill>
                <a:latin typeface="Fira Sans"/>
                <a:cs typeface="Calibri" panose="020F0502020204030204" pitchFamily="34" charset="0"/>
              </a:rPr>
              <a:t>--What is the framework of the needs assessment? Demographics, Academics (ELA, Math, ELs), High School/Student Success, Attendance/Behavior, Educator Effectiveness; What do we need to know or understand about each of these topics (instruction, assessment, achievement, climate, etc.)</a:t>
            </a:r>
          </a:p>
          <a:p>
            <a:pPr marL="0" indent="0">
              <a:buNone/>
            </a:pPr>
            <a:r>
              <a:rPr lang="en-US" sz="1400" b="1" dirty="0">
                <a:solidFill>
                  <a:schemeClr val="tx1">
                    <a:lumMod val="85000"/>
                    <a:lumOff val="15000"/>
                  </a:schemeClr>
                </a:solidFill>
                <a:latin typeface="Fira Sans"/>
                <a:cs typeface="Calibri" panose="020F0502020204030204" pitchFamily="34" charset="0"/>
              </a:rPr>
              <a:t>--Who are the key stakeholders who need to be engaged and at what points in the process? Different stakeholders may be engaged at different levels during the process; be intentional and transparent regarding communication</a:t>
            </a:r>
          </a:p>
          <a:p>
            <a:pPr marL="0" indent="0">
              <a:buNone/>
            </a:pPr>
            <a:r>
              <a:rPr lang="en-US" sz="1400" b="1" dirty="0">
                <a:solidFill>
                  <a:schemeClr val="tx1">
                    <a:lumMod val="85000"/>
                    <a:lumOff val="15000"/>
                  </a:schemeClr>
                </a:solidFill>
                <a:latin typeface="Fira Sans"/>
                <a:cs typeface="Calibri" panose="020F0502020204030204" pitchFamily="34" charset="0"/>
              </a:rPr>
              <a:t>--Establish actions, timelines, and responsibilities for all related activities</a:t>
            </a: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2) Collect and Organize Data:</a:t>
            </a:r>
          </a:p>
          <a:p>
            <a:pPr marL="0" indent="0">
              <a:buNone/>
            </a:pPr>
            <a:r>
              <a:rPr lang="en-US" sz="1400" b="1" dirty="0">
                <a:solidFill>
                  <a:schemeClr val="tx1">
                    <a:lumMod val="85000"/>
                    <a:lumOff val="15000"/>
                  </a:schemeClr>
                </a:solidFill>
                <a:latin typeface="Fira Sans"/>
                <a:cs typeface="Calibri" panose="020F0502020204030204" pitchFamily="34" charset="0"/>
              </a:rPr>
              <a:t>--Needs to be readable and useful for stakeholders.</a:t>
            </a:r>
          </a:p>
          <a:p>
            <a:pPr marL="0" indent="0">
              <a:buNone/>
            </a:pPr>
            <a:r>
              <a:rPr lang="en-US" sz="1400" b="1" dirty="0">
                <a:solidFill>
                  <a:schemeClr val="tx1">
                    <a:lumMod val="85000"/>
                    <a:lumOff val="15000"/>
                  </a:schemeClr>
                </a:solidFill>
                <a:latin typeface="Fira Sans"/>
                <a:cs typeface="Calibri" panose="020F0502020204030204" pitchFamily="34" charset="0"/>
              </a:rPr>
              <a:t>--Collect and review various forms of relevant data sources; organized and presented for interpretation (See Examples of Additional Data Sources handout); The current strategic plan progress is a data consideration as well as the current WV Balanced Scorecard.</a:t>
            </a:r>
          </a:p>
          <a:p>
            <a:pPr marL="0" indent="0">
              <a:buNone/>
            </a:pPr>
            <a:r>
              <a:rPr lang="en-US" sz="1400" b="1" dirty="0">
                <a:solidFill>
                  <a:schemeClr val="tx1">
                    <a:lumMod val="85000"/>
                    <a:lumOff val="15000"/>
                  </a:schemeClr>
                </a:solidFill>
                <a:latin typeface="Fira Sans"/>
                <a:cs typeface="Calibri" panose="020F0502020204030204" pitchFamily="34" charset="0"/>
              </a:rPr>
              <a:t>--Identify comparisons within the data sets.</a:t>
            </a:r>
          </a:p>
          <a:p>
            <a:pPr marL="0" indent="0">
              <a:buNone/>
            </a:pPr>
            <a:r>
              <a:rPr lang="en-US" sz="1400" b="1" dirty="0">
                <a:solidFill>
                  <a:schemeClr val="tx1">
                    <a:lumMod val="85000"/>
                    <a:lumOff val="15000"/>
                  </a:schemeClr>
                </a:solidFill>
                <a:latin typeface="Fira Sans"/>
                <a:cs typeface="Calibri" panose="020F0502020204030204" pitchFamily="34" charset="0"/>
              </a:rPr>
              <a:t>--Disaggregate data wherever possible to help identify areas of need that may not be apparent:  (demographics, exceptional students—which includes low-achieving students, students with additional needs—students in foster care, homeless, migratory, English language learners, etc.).</a:t>
            </a:r>
          </a:p>
          <a:p>
            <a:pPr marL="0" indent="0">
              <a:buNone/>
            </a:pPr>
            <a:r>
              <a:rPr lang="en-US" sz="1400" b="1" dirty="0">
                <a:solidFill>
                  <a:schemeClr val="tx1">
                    <a:lumMod val="85000"/>
                    <a:lumOff val="15000"/>
                  </a:schemeClr>
                </a:solidFill>
                <a:latin typeface="Fira Sans"/>
                <a:cs typeface="Calibri" panose="020F0502020204030204" pitchFamily="34" charset="0"/>
              </a:rPr>
              <a:t>--Aggregate observation data by grade level or grade band and perception data by stakeholder group.</a:t>
            </a:r>
          </a:p>
          <a:p>
            <a:pPr marL="0" indent="0">
              <a:buNone/>
            </a:pPr>
            <a:r>
              <a:rPr lang="en-US" sz="1400" b="1" dirty="0">
                <a:solidFill>
                  <a:schemeClr val="tx1">
                    <a:lumMod val="85000"/>
                    <a:lumOff val="15000"/>
                  </a:schemeClr>
                </a:solidFill>
                <a:latin typeface="Fira Sans"/>
                <a:cs typeface="Calibri" panose="020F0502020204030204" pitchFamily="34" charset="0"/>
              </a:rPr>
              <a:t>--Include longitudinal data (when possible) to aid in identifying any trends over time.</a:t>
            </a:r>
          </a:p>
          <a:p>
            <a:pPr marL="0" indent="0">
              <a:buNone/>
            </a:pPr>
            <a:r>
              <a:rPr lang="en-US" sz="1400" b="1" dirty="0">
                <a:solidFill>
                  <a:schemeClr val="tx1">
                    <a:lumMod val="85000"/>
                    <a:lumOff val="15000"/>
                  </a:schemeClr>
                </a:solidFill>
                <a:latin typeface="Fira Sans"/>
                <a:cs typeface="Calibri" panose="020F0502020204030204" pitchFamily="34" charset="0"/>
              </a:rPr>
              <a:t>--Create visuals (charts, tables, graphs) to help understand the information presented; display data in formats that are easy to interpret and analyze.</a:t>
            </a: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3) Interpret Information:</a:t>
            </a:r>
          </a:p>
          <a:p>
            <a:pPr marL="0" indent="0">
              <a:buNone/>
            </a:pPr>
            <a:r>
              <a:rPr lang="en-US" sz="1400" b="1" dirty="0">
                <a:solidFill>
                  <a:schemeClr val="tx1">
                    <a:lumMod val="85000"/>
                    <a:lumOff val="15000"/>
                  </a:schemeClr>
                </a:solidFill>
                <a:latin typeface="Fira Sans"/>
                <a:cs typeface="Calibri" panose="020F0502020204030204" pitchFamily="34" charset="0"/>
              </a:rPr>
              <a:t>--Root causes: Examine the relevant data and create meaningful determinations about what is revealed from the data. (Why does the data look the way that it does?); examples… adjustments to teacher instruction or supports for improving attendance, etc.</a:t>
            </a: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4) Determine Priorities:</a:t>
            </a:r>
          </a:p>
          <a:p>
            <a:pPr marL="0" indent="0">
              <a:buNone/>
            </a:pPr>
            <a:r>
              <a:rPr lang="en-US" sz="1400" b="1" dirty="0">
                <a:solidFill>
                  <a:schemeClr val="tx1">
                    <a:lumMod val="85000"/>
                    <a:lumOff val="15000"/>
                  </a:schemeClr>
                </a:solidFill>
                <a:latin typeface="Fira Sans"/>
                <a:cs typeface="Calibri" panose="020F0502020204030204" pitchFamily="34" charset="0"/>
              </a:rPr>
              <a:t>--Multiple needs or issues may emerge…it is important to narrow this list to a key set of priorities that are manageable.</a:t>
            </a:r>
          </a:p>
          <a:p>
            <a:pPr marL="0" indent="0">
              <a:buNone/>
            </a:pPr>
            <a:r>
              <a:rPr lang="en-US" sz="1400" b="1" dirty="0">
                <a:solidFill>
                  <a:schemeClr val="tx1">
                    <a:lumMod val="85000"/>
                    <a:lumOff val="15000"/>
                  </a:schemeClr>
                </a:solidFill>
                <a:latin typeface="Fira Sans"/>
                <a:cs typeface="Calibri" panose="020F0502020204030204" pitchFamily="34" charset="0"/>
              </a:rPr>
              <a:t>Various tools are available online to assist with determining priorities.</a:t>
            </a:r>
          </a:p>
          <a:p>
            <a:pPr marL="0" indent="0">
              <a:buNone/>
            </a:pPr>
            <a:r>
              <a:rPr lang="en-US" sz="1400" i="1" u="sng" dirty="0">
                <a:solidFill>
                  <a:schemeClr val="tx1">
                    <a:lumMod val="85000"/>
                    <a:lumOff val="15000"/>
                  </a:schemeClr>
                </a:solidFill>
              </a:rPr>
              <a:t>Simple approaches</a:t>
            </a:r>
            <a:r>
              <a:rPr lang="en-US" sz="1400" dirty="0">
                <a:solidFill>
                  <a:schemeClr val="tx1">
                    <a:lumMod val="85000"/>
                    <a:lumOff val="15000"/>
                  </a:schemeClr>
                </a:solidFill>
              </a:rPr>
              <a:t>—rank ordering the needs without any particular formal procedure</a:t>
            </a:r>
          </a:p>
          <a:p>
            <a:pPr marL="0" indent="0">
              <a:buNone/>
            </a:pPr>
            <a:r>
              <a:rPr lang="en-US" sz="1400" i="1" u="sng" dirty="0">
                <a:solidFill>
                  <a:schemeClr val="tx1">
                    <a:lumMod val="85000"/>
                    <a:lumOff val="15000"/>
                  </a:schemeClr>
                </a:solidFill>
              </a:rPr>
              <a:t>Multiple criteria approach</a:t>
            </a:r>
            <a:r>
              <a:rPr lang="en-US" sz="1400" dirty="0">
                <a:solidFill>
                  <a:schemeClr val="tx1">
                    <a:lumMod val="85000"/>
                    <a:lumOff val="15000"/>
                  </a:schemeClr>
                </a:solidFill>
              </a:rPr>
              <a:t>—for more complex needs that are judged against criteria that address importance and feasibility</a:t>
            </a:r>
          </a:p>
          <a:p>
            <a:pPr marL="0" indent="0">
              <a:buNone/>
            </a:pPr>
            <a:r>
              <a:rPr lang="en-US" sz="1400" i="1" u="sng" dirty="0">
                <a:solidFill>
                  <a:schemeClr val="tx1">
                    <a:lumMod val="85000"/>
                    <a:lumOff val="15000"/>
                  </a:schemeClr>
                </a:solidFill>
              </a:rPr>
              <a:t>Risk assessment</a:t>
            </a:r>
            <a:r>
              <a:rPr lang="en-US" sz="1400" dirty="0">
                <a:solidFill>
                  <a:schemeClr val="tx1">
                    <a:lumMod val="85000"/>
                    <a:lumOff val="15000"/>
                  </a:schemeClr>
                </a:solidFill>
              </a:rPr>
              <a:t>—done by examination of the needs relative to the risk of not addressing them</a:t>
            </a: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latin typeface="Fira Sans"/>
                <a:cs typeface="Calibri" panose="020F0502020204030204" pitchFamily="34" charset="0"/>
              </a:rPr>
              <a:t>--Address the strategies and resources (especially federal, state, local funded)that have been implemented and reflected in the data. (What’s working or not working and why?); </a:t>
            </a:r>
          </a:p>
          <a:p>
            <a:pPr marL="0" indent="0">
              <a:buNone/>
            </a:pP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5) Connect with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latin typeface="Fira Sans"/>
                <a:cs typeface="Calibri" panose="020F0502020204030204" pitchFamily="34" charset="0"/>
              </a:rPr>
              <a:t>--Identify, examine, and select appropriate strategies and evidence-based interventions for implementation that will support long-term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85000"/>
                    <a:lumOff val="15000"/>
                  </a:schemeClr>
                </a:solidFill>
                <a:latin typeface="Fira Sans"/>
                <a:cs typeface="Calibri" panose="020F0502020204030204" pitchFamily="34" charset="0"/>
              </a:rPr>
              <a:t>--Revisit the strategic plan to make adjustments, based on the identified needs; develop goals, implementation strategies, and activities (action steps) to support the needs.</a:t>
            </a:r>
            <a:endParaRPr lang="en-US" sz="1400" b="0" dirty="0">
              <a:solidFill>
                <a:schemeClr val="tx1">
                  <a:lumMod val="85000"/>
                  <a:lumOff val="15000"/>
                </a:schemeClr>
              </a:solidFill>
              <a:latin typeface="Fira San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lumMod val="85000"/>
                  <a:lumOff val="15000"/>
                </a:schemeClr>
              </a:solidFill>
              <a:latin typeface="Fira Sans"/>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85000"/>
                    <a:lumOff val="15000"/>
                  </a:schemeClr>
                </a:solidFill>
                <a:latin typeface="Fira Sans"/>
                <a:cs typeface="Calibri" panose="020F0502020204030204" pitchFamily="34" charset="0"/>
              </a:rPr>
              <a:t>Source:  </a:t>
            </a:r>
            <a:r>
              <a:rPr lang="en-US" sz="1400" b="0" i="1" dirty="0">
                <a:solidFill>
                  <a:schemeClr val="tx1">
                    <a:lumMod val="85000"/>
                    <a:lumOff val="15000"/>
                  </a:schemeClr>
                </a:solidFill>
                <a:latin typeface="Fira Sans"/>
                <a:cs typeface="Calibri" panose="020F0502020204030204" pitchFamily="34" charset="0"/>
              </a:rPr>
              <a:t>State Support Network: Partnering for School Improvement, Needs Assessment Guidebook</a:t>
            </a:r>
            <a:r>
              <a:rPr lang="en-US" sz="1400" b="0" dirty="0">
                <a:solidFill>
                  <a:schemeClr val="tx1">
                    <a:lumMod val="85000"/>
                    <a:lumOff val="15000"/>
                  </a:schemeClr>
                </a:solidFill>
                <a:latin typeface="Fira Sans"/>
                <a:cs typeface="Calibri" panose="020F0502020204030204" pitchFamily="34" charset="0"/>
              </a:rPr>
              <a:t>, Cary </a:t>
            </a:r>
            <a:r>
              <a:rPr lang="en-US" sz="1400" b="0" dirty="0" err="1">
                <a:solidFill>
                  <a:schemeClr val="tx1">
                    <a:lumMod val="85000"/>
                    <a:lumOff val="15000"/>
                  </a:schemeClr>
                </a:solidFill>
                <a:latin typeface="Fira Sans"/>
                <a:cs typeface="Calibri" panose="020F0502020204030204" pitchFamily="34" charset="0"/>
              </a:rPr>
              <a:t>Cuiccio</a:t>
            </a:r>
            <a:r>
              <a:rPr lang="en-US" sz="1400" b="0" dirty="0">
                <a:solidFill>
                  <a:schemeClr val="tx1">
                    <a:lumMod val="85000"/>
                    <a:lumOff val="15000"/>
                  </a:schemeClr>
                </a:solidFill>
                <a:latin typeface="Fira Sans"/>
                <a:cs typeface="Calibri" panose="020F0502020204030204" pitchFamily="34" charset="0"/>
              </a:rPr>
              <a:t> &amp; Marie </a:t>
            </a:r>
            <a:r>
              <a:rPr lang="en-US" sz="1400" b="0" dirty="0" err="1">
                <a:solidFill>
                  <a:schemeClr val="tx1">
                    <a:lumMod val="85000"/>
                    <a:lumOff val="15000"/>
                  </a:schemeClr>
                </a:solidFill>
                <a:latin typeface="Fira Sans"/>
                <a:cs typeface="Calibri" panose="020F0502020204030204" pitchFamily="34" charset="0"/>
              </a:rPr>
              <a:t>Husby</a:t>
            </a:r>
            <a:r>
              <a:rPr lang="en-US" sz="1400" b="0" dirty="0">
                <a:solidFill>
                  <a:schemeClr val="tx1">
                    <a:lumMod val="85000"/>
                    <a:lumOff val="15000"/>
                  </a:schemeClr>
                </a:solidFill>
                <a:latin typeface="Fira Sans"/>
                <a:cs typeface="Calibri" panose="020F0502020204030204" pitchFamily="34" charset="0"/>
              </a:rPr>
              <a:t>-Slater, May 2018.  </a:t>
            </a:r>
            <a:endParaRPr lang="en-US" sz="1400" b="1" dirty="0">
              <a:solidFill>
                <a:schemeClr val="tx1">
                  <a:lumMod val="85000"/>
                  <a:lumOff val="15000"/>
                </a:schemeClr>
              </a:solidFill>
              <a:latin typeface="Fira Sans"/>
              <a:cs typeface="Calibri" panose="020F0502020204030204" pitchFamily="34" charset="0"/>
            </a:endParaRPr>
          </a:p>
          <a:p>
            <a:pPr marL="0" indent="0">
              <a:buNone/>
            </a:pPr>
            <a:r>
              <a:rPr lang="en-US" sz="1400" b="1" dirty="0">
                <a:solidFill>
                  <a:schemeClr val="tx1">
                    <a:lumMod val="85000"/>
                    <a:lumOff val="15000"/>
                  </a:schemeClr>
                </a:solidFill>
                <a:latin typeface="Fira Sans"/>
                <a:cs typeface="Calibri" panose="020F0502020204030204" pitchFamily="34" charset="0"/>
              </a:rPr>
              <a:t> </a:t>
            </a:r>
          </a:p>
          <a:p>
            <a:pPr marL="0" indent="0">
              <a:buNone/>
            </a:pPr>
            <a:r>
              <a:rPr lang="en-US" sz="1400" b="1" i="0" u="none" dirty="0">
                <a:solidFill>
                  <a:schemeClr val="tx1">
                    <a:lumMod val="85000"/>
                    <a:lumOff val="15000"/>
                  </a:schemeClr>
                </a:solidFill>
                <a:latin typeface="Fira Sans"/>
                <a:cs typeface="Calibri" panose="020F0502020204030204" pitchFamily="34" charset="0"/>
              </a:rPr>
              <a:t>Remember:  </a:t>
            </a:r>
            <a:r>
              <a:rPr lang="en-US" sz="1200" i="1" u="sng" dirty="0"/>
              <a:t>The consolidated funding application and strategic plan activities must tie back to the comprehensive needs assessment.</a:t>
            </a:r>
          </a:p>
          <a:p>
            <a:pPr marL="0" indent="0">
              <a:buNone/>
            </a:pPr>
            <a:endParaRPr lang="en-US" sz="1200" i="0" u="none"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84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results of the comprehensive needs assessment, we can now build our strategic plan goals, performance measures, strategies, and action steps to support our prioritized focus to improve student outcomes.  The strategic plan activities connect back to the needs assessment.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32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295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603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GPS platform, WVDE resources to find a document</a:t>
            </a:r>
            <a:r>
              <a:rPr lang="en-US" baseline="0" dirty="0"/>
              <a:t> of </a:t>
            </a:r>
            <a:r>
              <a:rPr lang="en-US" dirty="0"/>
              <a:t>example</a:t>
            </a:r>
            <a:r>
              <a:rPr lang="en-US" baseline="0" dirty="0"/>
              <a:t>s for district and school goals, action steps, and strategies (Title and Non-Title).</a:t>
            </a:r>
          </a:p>
          <a:p>
            <a:endParaRPr lang="en-US" baseline="0" dirty="0"/>
          </a:p>
          <a:p>
            <a:r>
              <a:rPr lang="en-US" sz="1200" b="1" dirty="0">
                <a:solidFill>
                  <a:schemeClr val="accent1">
                    <a:lumMod val="75000"/>
                  </a:schemeClr>
                </a:solidFill>
                <a:latin typeface="Arial" panose="020B0604020202020204" pitchFamily="34" charset="0"/>
                <a:cs typeface="Arial" panose="020B0604020202020204" pitchFamily="34" charset="0"/>
              </a:rPr>
              <a:t>Goal Statement - </a:t>
            </a:r>
            <a:r>
              <a:rPr lang="en-US" sz="1200" dirty="0">
                <a:solidFill>
                  <a:schemeClr val="accent1">
                    <a:lumMod val="75000"/>
                  </a:schemeClr>
                </a:solidFill>
                <a:latin typeface="Arial" panose="020B0604020202020204" pitchFamily="34" charset="0"/>
                <a:cs typeface="Arial" panose="020B0604020202020204" pitchFamily="34" charset="0"/>
              </a:rPr>
              <a:t>Broad statement as an academic goal or a behavior goal focused on a content area(s) (Academic Goal) OR building-wide initiative(s) i.e. structures, processes, procedures (Behavior Goal)</a:t>
            </a:r>
          </a:p>
          <a:p>
            <a:pPr marL="0" indent="0">
              <a:buNone/>
            </a:pPr>
            <a:endParaRPr lang="en-US" sz="1200" dirty="0">
              <a:solidFill>
                <a:schemeClr val="accent1">
                  <a:lumMod val="75000"/>
                </a:schemeClr>
              </a:solidFill>
              <a:latin typeface="Arial" panose="020B0604020202020204" pitchFamily="34" charset="0"/>
              <a:cs typeface="Arial" panose="020B0604020202020204" pitchFamily="34" charset="0"/>
            </a:endParaRPr>
          </a:p>
          <a:p>
            <a:r>
              <a:rPr lang="en-US" sz="1200" b="1" dirty="0">
                <a:solidFill>
                  <a:schemeClr val="accent1">
                    <a:lumMod val="75000"/>
                  </a:schemeClr>
                </a:solidFill>
                <a:latin typeface="Arial" panose="020B0604020202020204" pitchFamily="34" charset="0"/>
                <a:cs typeface="Arial" panose="020B0604020202020204" pitchFamily="34" charset="0"/>
              </a:rPr>
              <a:t>SMART Measurable Goal Statement </a:t>
            </a:r>
          </a:p>
          <a:p>
            <a:pPr marL="0" indent="0">
              <a:buNone/>
            </a:pPr>
            <a:r>
              <a:rPr lang="en-US" sz="1200" b="1" dirty="0">
                <a:solidFill>
                  <a:schemeClr val="accent1">
                    <a:lumMod val="75000"/>
                  </a:schemeClr>
                </a:solidFill>
                <a:latin typeface="Arial" panose="020B0604020202020204" pitchFamily="34" charset="0"/>
                <a:cs typeface="Arial" panose="020B0604020202020204" pitchFamily="34" charset="0"/>
              </a:rPr>
              <a:t>	- Specific</a:t>
            </a:r>
          </a:p>
          <a:p>
            <a:pPr marL="0" indent="0">
              <a:buNone/>
            </a:pPr>
            <a:r>
              <a:rPr lang="en-US" sz="1200" b="1" dirty="0">
                <a:solidFill>
                  <a:schemeClr val="accent1">
                    <a:lumMod val="75000"/>
                  </a:schemeClr>
                </a:solidFill>
                <a:latin typeface="Arial" panose="020B0604020202020204" pitchFamily="34" charset="0"/>
                <a:cs typeface="Arial" panose="020B0604020202020204" pitchFamily="34" charset="0"/>
              </a:rPr>
              <a:t>	- Measurable</a:t>
            </a:r>
          </a:p>
          <a:p>
            <a:pPr marL="0" indent="0">
              <a:buNone/>
            </a:pPr>
            <a:r>
              <a:rPr lang="en-US" sz="1200" b="1" dirty="0">
                <a:solidFill>
                  <a:schemeClr val="accent1">
                    <a:lumMod val="75000"/>
                  </a:schemeClr>
                </a:solidFill>
                <a:latin typeface="Arial" panose="020B0604020202020204" pitchFamily="34" charset="0"/>
                <a:cs typeface="Arial" panose="020B0604020202020204" pitchFamily="34" charset="0"/>
              </a:rPr>
              <a:t>	- Attainable</a:t>
            </a:r>
          </a:p>
          <a:p>
            <a:pPr marL="0" indent="0">
              <a:buNone/>
            </a:pPr>
            <a:r>
              <a:rPr lang="en-US" sz="1200" b="1" dirty="0">
                <a:solidFill>
                  <a:schemeClr val="accent1">
                    <a:lumMod val="75000"/>
                  </a:schemeClr>
                </a:solidFill>
                <a:latin typeface="Arial" panose="020B0604020202020204" pitchFamily="34" charset="0"/>
                <a:cs typeface="Arial" panose="020B0604020202020204" pitchFamily="34" charset="0"/>
              </a:rPr>
              <a:t>	- Result oriented</a:t>
            </a:r>
          </a:p>
          <a:p>
            <a:pPr marL="0" indent="0">
              <a:buNone/>
            </a:pPr>
            <a:r>
              <a:rPr lang="en-US" sz="1200" b="1" dirty="0">
                <a:solidFill>
                  <a:schemeClr val="accent1">
                    <a:lumMod val="75000"/>
                  </a:schemeClr>
                </a:solidFill>
                <a:latin typeface="Arial" panose="020B0604020202020204" pitchFamily="34" charset="0"/>
                <a:cs typeface="Arial" panose="020B0604020202020204" pitchFamily="34" charset="0"/>
              </a:rPr>
              <a:t>	- Time bound</a:t>
            </a:r>
          </a:p>
          <a:p>
            <a:pPr marL="0" indent="0">
              <a:buNone/>
            </a:pPr>
            <a:r>
              <a:rPr lang="en-US" sz="1200" b="1" dirty="0">
                <a:solidFill>
                  <a:schemeClr val="accent1">
                    <a:lumMod val="75000"/>
                  </a:schemeClr>
                </a:solidFill>
                <a:latin typeface="Arial" panose="020B0604020202020204" pitchFamily="34" charset="0"/>
                <a:cs typeface="Arial" panose="020B0604020202020204" pitchFamily="34" charset="0"/>
              </a:rPr>
              <a:t>What will happen, with whom, by when, as measure by what?</a:t>
            </a:r>
            <a:endParaRPr lang="en-US" sz="1200" dirty="0">
              <a:solidFill>
                <a:schemeClr val="accent1">
                  <a:lumMod val="75000"/>
                </a:schemeClr>
              </a:solidFill>
              <a:latin typeface="Arial" panose="020B0604020202020204" pitchFamily="34" charset="0"/>
              <a:cs typeface="Arial" panose="020B0604020202020204" pitchFamily="34" charset="0"/>
            </a:endParaRPr>
          </a:p>
          <a:p>
            <a:endParaRPr lang="en-US" dirty="0"/>
          </a:p>
          <a:p>
            <a:r>
              <a:rPr lang="en-US" dirty="0"/>
              <a:t>Performance Measures:  How will progress be measured?  Data collection methods</a:t>
            </a:r>
          </a:p>
        </p:txBody>
      </p:sp>
      <p:sp>
        <p:nvSpPr>
          <p:cNvPr id="4" name="Slide Number Placeholder 3"/>
          <p:cNvSpPr>
            <a:spLocks noGrp="1"/>
          </p:cNvSpPr>
          <p:nvPr>
            <p:ph type="sldNum" sz="quarter" idx="10"/>
          </p:nvPr>
        </p:nvSpPr>
        <p:spPr/>
        <p:txBody>
          <a:bodyPr/>
          <a:lstStyle/>
          <a:p>
            <a:fld id="{C2AEE2DE-F569-CB47-AE41-C8EBB0F45B6F}"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06151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75000"/>
                  </a:schemeClr>
                </a:solidFill>
                <a:latin typeface="Arial" panose="020B0604020202020204" pitchFamily="34" charset="0"/>
                <a:cs typeface="Arial" panose="020B0604020202020204" pitchFamily="34" charset="0"/>
              </a:rPr>
              <a:t>Strategies: </a:t>
            </a:r>
            <a:r>
              <a:rPr lang="en-US" sz="1200" dirty="0">
                <a:solidFill>
                  <a:schemeClr val="accent1">
                    <a:lumMod val="75000"/>
                  </a:schemeClr>
                </a:solidFill>
                <a:latin typeface="Arial" panose="020B0604020202020204" pitchFamily="34" charset="0"/>
                <a:cs typeface="Arial" panose="020B0604020202020204" pitchFamily="34" charset="0"/>
              </a:rPr>
              <a:t>techniques, methods used to obtain a specific result or to  move towards meeting goals</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7374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36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841866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601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935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11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677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Math4life component relationships are also available</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2AEE2DE-F569-CB47-AE41-C8EBB0F45B6F}" type="slidenum">
              <a:rPr lang="en-US" smtClean="0"/>
              <a:t>26</a:t>
            </a:fld>
            <a:endParaRPr lang="en-US"/>
          </a:p>
        </p:txBody>
      </p:sp>
    </p:spTree>
    <p:extLst>
      <p:ext uri="{BB962C8B-B14F-4D97-AF65-F5344CB8AC3E}">
        <p14:creationId xmlns:p14="http://schemas.microsoft.com/office/powerpoint/2010/main" val="3897038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06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419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 data dashboard</a:t>
            </a:r>
          </a:p>
          <a:p>
            <a:r>
              <a:rPr lang="en-US" dirty="0"/>
              <a:t>“Monitor and adjust, monitor and adjust” </a:t>
            </a:r>
            <a:r>
              <a:rPr lang="en-US" dirty="0" err="1"/>
              <a:t>Lezotte</a:t>
            </a:r>
            <a:r>
              <a:rPr lang="en-US" dirty="0"/>
              <a:t> and </a:t>
            </a:r>
            <a:r>
              <a:rPr lang="en-US" dirty="0" err="1"/>
              <a:t>Synder</a:t>
            </a:r>
            <a:r>
              <a:rPr lang="en-US" dirty="0"/>
              <a:t>, </a:t>
            </a:r>
            <a:r>
              <a:rPr lang="en-US" i="1" dirty="0"/>
              <a:t>What Effective Schools Do</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C2AEE2DE-F569-CB47-AE41-C8EBB0F45B6F}" type="slidenum">
              <a:rPr lang="en-US" smtClean="0"/>
              <a:t>29</a:t>
            </a:fld>
            <a:endParaRPr lang="en-US"/>
          </a:p>
        </p:txBody>
      </p:sp>
    </p:spTree>
    <p:extLst>
      <p:ext uri="{BB962C8B-B14F-4D97-AF65-F5344CB8AC3E}">
        <p14:creationId xmlns:p14="http://schemas.microsoft.com/office/powerpoint/2010/main" val="194839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57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strategic plan has been developed, typed into GPS, and approved, it can be moved into ‘Monitoring Status’.  Any plan, whether it’s a lesson plan, 30-60-90 day plan, or strategic plan is only as effective as the monitoring that occurs.  </a:t>
            </a:r>
          </a:p>
          <a:p>
            <a:endParaRPr lang="en-US" dirty="0"/>
          </a:p>
          <a:p>
            <a:r>
              <a:rPr lang="en-US" dirty="0"/>
              <a:t>Refer to Progress Notes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80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strategic planning process is guided by the WV Standards for Effective Schools.</a:t>
            </a:r>
          </a:p>
          <a:p>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70395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monitoring phase, data is collected and reviewed to determine the results and completion status of each activity. Monitoring provides vital information of progress outcomes and immediate feedback about adjustments that may be needed.  </a:t>
            </a:r>
          </a:p>
          <a:p>
            <a:endParaRPr lang="en-US" dirty="0"/>
          </a:p>
          <a:p>
            <a:r>
              <a:rPr lang="en-US" dirty="0"/>
              <a:t>Progress Notes within GPS are layered and will serve as reference for the team when developing the next plan.</a:t>
            </a:r>
          </a:p>
          <a:p>
            <a:endParaRPr lang="en-US" dirty="0"/>
          </a:p>
          <a:p>
            <a:r>
              <a:rPr lang="en-US" dirty="0"/>
              <a:t>Remember:  What gets monitored gets done!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565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move the plan into “Plan Started”.</a:t>
            </a:r>
          </a:p>
          <a:p>
            <a:r>
              <a:rPr lang="en-US" dirty="0"/>
              <a:t>The last year’s plan will pre-populate into the next school year.</a:t>
            </a:r>
          </a:p>
          <a:p>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8747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2AEE2DE-F569-CB47-AE41-C8EBB0F45B6F}" type="slidenum">
              <a:rPr lang="en-US" smtClean="0"/>
              <a:t>38</a:t>
            </a:fld>
            <a:endParaRPr lang="en-US"/>
          </a:p>
        </p:txBody>
      </p:sp>
    </p:spTree>
    <p:extLst>
      <p:ext uri="{BB962C8B-B14F-4D97-AF65-F5344CB8AC3E}">
        <p14:creationId xmlns:p14="http://schemas.microsoft.com/office/powerpoint/2010/main" val="3171894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2AEE2DE-F569-CB47-AE41-C8EBB0F45B6F}" type="slidenum">
              <a:rPr lang="en-US" smtClean="0"/>
              <a:t>39</a:t>
            </a:fld>
            <a:endParaRPr lang="en-US"/>
          </a:p>
        </p:txBody>
      </p:sp>
    </p:spTree>
    <p:extLst>
      <p:ext uri="{BB962C8B-B14F-4D97-AF65-F5344CB8AC3E}">
        <p14:creationId xmlns:p14="http://schemas.microsoft.com/office/powerpoint/2010/main" val="219808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C2AEE2DE-F569-CB47-AE41-C8EBB0F45B6F}" type="slidenum">
              <a:rPr lang="en-US" smtClean="0"/>
              <a:t>40</a:t>
            </a:fld>
            <a:endParaRPr lang="en-US"/>
          </a:p>
        </p:txBody>
      </p:sp>
    </p:spTree>
    <p:extLst>
      <p:ext uri="{BB962C8B-B14F-4D97-AF65-F5344CB8AC3E}">
        <p14:creationId xmlns:p14="http://schemas.microsoft.com/office/powerpoint/2010/main" val="225774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66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2AEE2DE-F569-CB47-AE41-C8EBB0F45B6F}" type="slidenum">
              <a:rPr lang="en-US" smtClean="0"/>
              <a:t>5</a:t>
            </a:fld>
            <a:endParaRPr lang="en-US"/>
          </a:p>
        </p:txBody>
      </p:sp>
    </p:spTree>
    <p:extLst>
      <p:ext uri="{BB962C8B-B14F-4D97-AF65-F5344CB8AC3E}">
        <p14:creationId xmlns:p14="http://schemas.microsoft.com/office/powerpoint/2010/main" val="363326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guidance provided by USDE within ESSA that District plans be informed by the needs identified across the district’s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25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ESEA Components are also ref</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230836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the draft of the plan before entering it into GPS</a:t>
            </a:r>
          </a:p>
          <a:p>
            <a:r>
              <a:rPr lang="en-US" dirty="0"/>
              <a:t>-Review the draft plan with staff, student leadership, LSIC, etc.</a:t>
            </a:r>
          </a:p>
          <a:p>
            <a:r>
              <a:rPr lang="en-US" dirty="0"/>
              <a:t>-Make final edits to the draft plan then enter the plan into the GPS platform.  (Note:  Designated individuals can be given Plan entry level access to the GPS plan.  Contact your district superintendent’s office to obtain access.  The GPS login is accessible with your Office 365 credentials.); Work with district leadership to work in conjunction with district focus areas/initiatives.</a:t>
            </a:r>
          </a:p>
          <a:p>
            <a:r>
              <a:rPr lang="en-US" dirty="0"/>
              <a:t>-Decide a progress monitoring timeline to review the plan (ex. Monthly, bi-monthly, each semester, etc.)</a:t>
            </a:r>
          </a:p>
          <a:p>
            <a:r>
              <a:rPr lang="en-US" dirty="0"/>
              <a:t>--input progress notes/data reviews into narrative (maintain as a diary) </a:t>
            </a:r>
          </a:p>
          <a:p>
            <a:r>
              <a:rPr lang="en-US" dirty="0"/>
              <a:t>--tweak/update goals and action steps as needed</a:t>
            </a:r>
          </a:p>
          <a:p>
            <a:r>
              <a:rPr lang="en-US" dirty="0"/>
              <a:t>-Use this progress information to guide next years plan</a:t>
            </a:r>
          </a:p>
          <a:p>
            <a:endParaRPr lang="en-US" dirty="0"/>
          </a:p>
          <a:p>
            <a:r>
              <a:rPr lang="en-US" dirty="0"/>
              <a:t>District level leadership (Prior to developing the district strategic plan)</a:t>
            </a:r>
          </a:p>
          <a:p>
            <a:r>
              <a:rPr lang="en-US" dirty="0"/>
              <a:t>--review and analyze district-wide needs assessment data</a:t>
            </a:r>
          </a:p>
          <a:p>
            <a:r>
              <a:rPr lang="en-US" dirty="0"/>
              <a:t>--review all school strategic plans</a:t>
            </a:r>
          </a:p>
          <a:p>
            <a:r>
              <a:rPr lang="en-US" dirty="0"/>
              <a:t>--look for commonalities, trends, areas of concern, and urgency</a:t>
            </a:r>
          </a:p>
          <a:p>
            <a:r>
              <a:rPr lang="en-US" dirty="0"/>
              <a:t>--then develop the district strategic plan  (This would require schools to submit their completed strategic plans, for district review, prior to the development of a district plan.)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EE2DE-F569-CB47-AE41-C8EBB0F45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56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r>
              <a:rPr lang="en-US" baseline="0" dirty="0"/>
              <a:t> can</a:t>
            </a:r>
            <a:r>
              <a:rPr lang="en-US" dirty="0"/>
              <a:t> be conducted with whole staff divided into small groups (45-60 minutes)</a:t>
            </a:r>
          </a:p>
          <a:p>
            <a:r>
              <a:rPr lang="en-US" dirty="0"/>
              <a:t>Provide data analysis results/needs assessment data and/or progress notes for each group (Data posters are also beneficial)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DIRECTIONS FOR CONDUCTING THE SWOT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SWOT analysis is a simple tool to help you work out the internal and external factors affecting your business. It is one of the most commonly used business analysis and decision-making tools. A SWOT analysis helps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 on strengths (S)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•minimize weakness (W)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•seize opportunities (O)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•counteract threats (T).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get the most out of a SWOT analysis, you need to conduct it with a particular objective in mind. For example, a SWOT analysis can help you decide if you should introduce something new or change your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SWOT analysis is often part of strategic planning. It can help you better understand your organization and work out what areas need improving.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Decide on the objective of your SWOT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Strengths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list what you think are your strategic plan strengths. Examples could include strengths relating to SMART goals, data sources, and appropriate action steps directly related to the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3: Weaknesses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things in your strategic plan that you consider weaknesses. Weaknesses could include poorly written goals, redundant action steps, non-measurable goals, limited or no data sources, excessive actions steps, responsibilities unclear, non-focus on school’s needs 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4: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possible external opportunities for your school’s plan to be successful. These are not the same as your internal strengths. For the SWOT analysis, the same item would not be as both an opportunity and a threat. Opportunities could include new technology, training programs, partnerships, grants, stakeholder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5: Threats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factors, which were a threat or cause a problem for the successful implementation of your school’s plan. Examples of threats could include employee cuts, program cuts, funding sources, school culture and climate, lack of community support, employee turnover.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Establish priorities from the SWOT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have completed the steps above, you will have four separate lists. Ideally, these lists can be displayed side-by-side so you can have an overall picture of how your strategic plan is running and what issues you need to address (i.e. develop four prioritized lists).  Along</a:t>
            </a:r>
            <a:r>
              <a:rPr lang="en-US" baseline="0" dirty="0"/>
              <a:t> with your school </a:t>
            </a:r>
            <a:r>
              <a:rPr lang="en-US" dirty="0"/>
              <a:t>The results of your SWOT will greatly assist with developing your school’s next strategic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Adapted from: https://www.business.qld.gov.au/business/starting/market-customer-research/swot-analysis/conducting-swot-analysis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15814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1" y="3446400"/>
            <a:ext cx="8875835" cy="1713781"/>
          </a:xfrm>
        </p:spPr>
        <p:txBody>
          <a:bodyPr anchor="b"/>
          <a:lstStyle>
            <a:lvl1pPr algn="ctr">
              <a:defRPr sz="3375">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1995853" y="5292664"/>
            <a:ext cx="5156689" cy="416477"/>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a:xfrm>
            <a:off x="3545496" y="5841624"/>
            <a:ext cx="2057400" cy="365125"/>
          </a:xfrm>
          <a:prstGeom prst="rect">
            <a:avLst/>
          </a:prstGeom>
        </p:spPr>
        <p:txBody>
          <a:bodyPr/>
          <a:lstStyle>
            <a:lvl1pPr algn="ctr">
              <a:defRPr sz="900" i="1">
                <a:solidFill>
                  <a:schemeClr val="bg1"/>
                </a:solidFill>
              </a:defRPr>
            </a:lvl1pPr>
          </a:lstStyle>
          <a:p>
            <a:endParaRPr lang="en-US"/>
          </a:p>
        </p:txBody>
      </p:sp>
    </p:spTree>
    <p:extLst>
      <p:ext uri="{BB962C8B-B14F-4D97-AF65-F5344CB8AC3E}">
        <p14:creationId xmlns:p14="http://schemas.microsoft.com/office/powerpoint/2010/main" val="346848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9619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4" y="1709743"/>
            <a:ext cx="8545013"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281355" y="4589466"/>
            <a:ext cx="8545013" cy="932104"/>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420487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6"/>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8" y="1778736"/>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62930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40" y="1681163"/>
            <a:ext cx="4114525"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298940"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40" y="143749"/>
            <a:ext cx="8527427" cy="1400159"/>
          </a:xfrm>
        </p:spPr>
        <p:txBody>
          <a:bodyPr/>
          <a:lstStyle/>
          <a:p>
            <a:r>
              <a:rPr lang="en-US"/>
              <a:t>Click to edit Master title style</a:t>
            </a:r>
          </a:p>
        </p:txBody>
      </p:sp>
    </p:spTree>
    <p:extLst>
      <p:ext uri="{BB962C8B-B14F-4D97-AF65-F5344CB8AC3E}">
        <p14:creationId xmlns:p14="http://schemas.microsoft.com/office/powerpoint/2010/main" val="114350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0541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843701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9" y="457200"/>
            <a:ext cx="3429550"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4000500" y="987430"/>
            <a:ext cx="4825866"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9" y="2057400"/>
            <a:ext cx="3429550"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2210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2"/>
            <a:ext cx="4825866"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9" y="457200"/>
            <a:ext cx="3429550" cy="1600200"/>
          </a:xfrm>
        </p:spPr>
        <p:txBody>
          <a:bodyPr anchor="b"/>
          <a:lstStyle>
            <a:lvl1pPr>
              <a:defRPr sz="1800"/>
            </a:lvl1pPr>
          </a:lstStyle>
          <a:p>
            <a:r>
              <a:rPr lang="en-US"/>
              <a:t>Click to edit Master title style</a:t>
            </a:r>
          </a:p>
        </p:txBody>
      </p:sp>
      <p:sp>
        <p:nvSpPr>
          <p:cNvPr id="11" name="Text Placeholder 3"/>
          <p:cNvSpPr>
            <a:spLocks noGrp="1"/>
          </p:cNvSpPr>
          <p:nvPr>
            <p:ph type="body" sz="half" idx="2"/>
          </p:nvPr>
        </p:nvSpPr>
        <p:spPr>
          <a:xfrm>
            <a:off x="334109" y="2057400"/>
            <a:ext cx="3429550"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2761577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569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3" y="365128"/>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8"/>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822780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3563269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42627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241832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082461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225085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67779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23452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809763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2294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35774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8394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40" y="143749"/>
            <a:ext cx="8527427"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8940"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947136" y="6356355"/>
            <a:ext cx="879230" cy="365125"/>
          </a:xfrm>
          <a:prstGeom prst="rect">
            <a:avLst/>
          </a:prstGeom>
        </p:spPr>
        <p:txBody>
          <a:bodyPr vert="horz" lIns="91440" tIns="45720" rIns="91440" bIns="45720" rtlCol="0" anchor="ctr"/>
          <a:lstStyle>
            <a:lvl1pPr algn="ctr">
              <a:defRPr sz="788"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240401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514350" rtl="0" eaLnBrk="1" latinLnBrk="0" hangingPunct="1">
        <a:lnSpc>
          <a:spcPct val="90000"/>
        </a:lnSpc>
        <a:spcBef>
          <a:spcPct val="0"/>
        </a:spcBef>
        <a:buNone/>
        <a:defRPr sz="2475" kern="1200">
          <a:solidFill>
            <a:srgbClr val="004071"/>
          </a:solidFill>
          <a:latin typeface="Vollkorn" charset="0"/>
          <a:ea typeface="Vollkorn" charset="0"/>
          <a:cs typeface="Vollkorn" charset="0"/>
        </a:defRPr>
      </a:lvl1pPr>
    </p:titleStyle>
    <p:bodyStyle>
      <a:lvl1pPr marL="128588" indent="-128588" algn="l" defTabSz="514350" rtl="0" eaLnBrk="1" latinLnBrk="0" hangingPunct="1">
        <a:lnSpc>
          <a:spcPct val="90000"/>
        </a:lnSpc>
        <a:spcBef>
          <a:spcPts val="563"/>
        </a:spcBef>
        <a:buFont typeface="Arial"/>
        <a:buChar char="•"/>
        <a:defRPr sz="1575" kern="1200">
          <a:solidFill>
            <a:srgbClr val="60636B"/>
          </a:solidFill>
          <a:latin typeface="Fira Sans" charset="0"/>
          <a:ea typeface="Fira Sans" charset="0"/>
          <a:cs typeface="Fira Sans" charset="0"/>
        </a:defRPr>
      </a:lvl1pPr>
      <a:lvl2pPr marL="385763" indent="-128588" algn="l" defTabSz="514350" rtl="0" eaLnBrk="1" latinLnBrk="0" hangingPunct="1">
        <a:lnSpc>
          <a:spcPct val="90000"/>
        </a:lnSpc>
        <a:spcBef>
          <a:spcPts val="281"/>
        </a:spcBef>
        <a:buFont typeface="Arial"/>
        <a:buChar char="•"/>
        <a:defRPr sz="1350" kern="1200">
          <a:solidFill>
            <a:srgbClr val="60636B"/>
          </a:solidFill>
          <a:latin typeface="Fira Sans" charset="0"/>
          <a:ea typeface="Fira Sans" charset="0"/>
          <a:cs typeface="Fira Sans" charset="0"/>
        </a:defRPr>
      </a:lvl2pPr>
      <a:lvl3pPr marL="642938" indent="-128588" algn="l" defTabSz="514350" rtl="0" eaLnBrk="1" latinLnBrk="0" hangingPunct="1">
        <a:lnSpc>
          <a:spcPct val="90000"/>
        </a:lnSpc>
        <a:spcBef>
          <a:spcPts val="281"/>
        </a:spcBef>
        <a:buFont typeface="Arial"/>
        <a:buChar char="•"/>
        <a:defRPr sz="1125" kern="1200">
          <a:solidFill>
            <a:srgbClr val="60636B"/>
          </a:solidFill>
          <a:latin typeface="Fira Sans" charset="0"/>
          <a:ea typeface="Fira Sans" charset="0"/>
          <a:cs typeface="Fira Sans" charset="0"/>
        </a:defRPr>
      </a:lvl3pPr>
      <a:lvl4pPr marL="900113" indent="-128588" algn="l" defTabSz="514350" rtl="0" eaLnBrk="1" latinLnBrk="0" hangingPunct="1">
        <a:lnSpc>
          <a:spcPct val="90000"/>
        </a:lnSpc>
        <a:spcBef>
          <a:spcPts val="281"/>
        </a:spcBef>
        <a:buFont typeface="Arial"/>
        <a:buChar char="•"/>
        <a:defRPr sz="1013" kern="1200">
          <a:solidFill>
            <a:srgbClr val="60636B"/>
          </a:solidFill>
          <a:latin typeface="Fira Sans" charset="0"/>
          <a:ea typeface="Fira Sans" charset="0"/>
          <a:cs typeface="Fira Sans" charset="0"/>
        </a:defRPr>
      </a:lvl4pPr>
      <a:lvl5pPr marL="1157288" indent="-128588" algn="l" defTabSz="514350" rtl="0" eaLnBrk="1" latinLnBrk="0" hangingPunct="1">
        <a:lnSpc>
          <a:spcPct val="90000"/>
        </a:lnSpc>
        <a:spcBef>
          <a:spcPts val="281"/>
        </a:spcBef>
        <a:buFont typeface="Arial"/>
        <a:buChar char="•"/>
        <a:defRPr sz="1013" kern="1200">
          <a:solidFill>
            <a:srgbClr val="60636B"/>
          </a:solidFill>
          <a:latin typeface="Fira Sans" charset="0"/>
          <a:ea typeface="Fira Sans" charset="0"/>
          <a:cs typeface="Fira Sans"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471371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ies.ed.gov/ncee/wwc/"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hyperlink" Target="https://www.blueprintsprograms.org/" TargetMode="External"/><Relationship Id="rId4" Type="http://schemas.openxmlformats.org/officeDocument/2006/relationships/hyperlink" Target="https://tinyurl.com/SI-evidencebase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son%20County%20Schools%202019-2020%20Strategic%20Plan%20Checklist.docx"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hyperlink" Target="http://chileemployment.cl/check-list-curricular/" TargetMode="Externa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n.wiktionary.org/wiki/%F0%9F%91%B7" TargetMode="External"/><Relationship Id="rId5" Type="http://schemas.openxmlformats.org/officeDocument/2006/relationships/image" Target="../media/image16.png"/><Relationship Id="rId4" Type="http://schemas.openxmlformats.org/officeDocument/2006/relationships/hyperlink" Target="https://en.wikipedia.org/wiki/Shru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spreadsheets/d/1PHvKtv7cGJ5HMeC-wUM5KMDebLs4LLuJwcjqfQJntUo/edit?copiedFromTrash#gid=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spreadsheets/d/1PHvKtv7cGJ5HMeC-wUM5KMDebLs4LLuJwcjqfQJntUo/edit?copiedFromTrash#gid=0"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18.sv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s://wvdegps.k12.wv.u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centeronschoolturnaround.org/wp-content/uploads/2017/02/CST_Four-Domains-Framework-Final.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ccsso.org/resource-library/understanding-federally-required-education-policy-needs-assessments-and-maximizing" TargetMode="External"/><Relationship Id="rId4" Type="http://schemas.openxmlformats.org/officeDocument/2006/relationships/hyperlink" Target="http://centeronschoolturnaround.org/wp-content/uploads/2017/05/NeedsAssessment-Final.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tatesupportnetwork.ed.gov/system/files/needsassessmentguidebook-508_003.pdf"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www.education.ne.gov/apac/school-improvement/" TargetMode="External"/><Relationship Id="rId5" Type="http://schemas.openxmlformats.org/officeDocument/2006/relationships/hyperlink" Target="https://files.eric.ed.gov/fulltext/ED565721.pdf" TargetMode="External"/><Relationship Id="rId4" Type="http://schemas.openxmlformats.org/officeDocument/2006/relationships/hyperlink" Target="http://www.partnersforeachandeverychild.org/Publications/P4_District%20Guide_12.11.16.pdf"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mmoore@k12.wv.us"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hyperlink" Target="http://mommieonassis.blogspot.com/2012/05/teacher-appreciation-20-gift-ideas.html" TargetMode="Externa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80785"/>
            <a:ext cx="8158163" cy="1713781"/>
          </a:xfrm>
        </p:spPr>
        <p:txBody>
          <a:bodyPr>
            <a:normAutofit fontScale="90000"/>
          </a:bodyPr>
          <a:lstStyle/>
          <a:p>
            <a:r>
              <a:rPr lang="en-US" dirty="0"/>
              <a:t>Purposeful Planning for Student Success</a:t>
            </a:r>
            <a:br>
              <a:rPr lang="en-US" dirty="0"/>
            </a:br>
            <a:br>
              <a:rPr lang="en-US" dirty="0"/>
            </a:br>
            <a:endParaRPr lang="en-US" dirty="0"/>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02325F-66BF-6443-827A-72E59E673DC7}"/>
              </a:ext>
            </a:extLst>
          </p:cNvPr>
          <p:cNvSpPr/>
          <p:nvPr/>
        </p:nvSpPr>
        <p:spPr>
          <a:xfrm>
            <a:off x="660400" y="167960"/>
            <a:ext cx="7950200" cy="44673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US" sz="2475">
                <a:solidFill>
                  <a:srgbClr val="FFFFFF"/>
                </a:solidFill>
                <a:latin typeface="Calibri" panose="020F0502020204030204"/>
              </a:rPr>
              <a:t>Comprehensive Needs Assessment</a:t>
            </a:r>
          </a:p>
        </p:txBody>
      </p:sp>
      <p:sp>
        <p:nvSpPr>
          <p:cNvPr id="6" name="TextBox 5">
            <a:extLst>
              <a:ext uri="{FF2B5EF4-FFF2-40B4-BE49-F238E27FC236}">
                <a16:creationId xmlns:a16="http://schemas.microsoft.com/office/drawing/2014/main" id="{7C0AC45D-1108-B64E-82F0-805998118016}"/>
              </a:ext>
            </a:extLst>
          </p:cNvPr>
          <p:cNvSpPr txBox="1"/>
          <p:nvPr/>
        </p:nvSpPr>
        <p:spPr>
          <a:xfrm>
            <a:off x="1489753" y="1731171"/>
            <a:ext cx="6256962" cy="386709"/>
          </a:xfrm>
          <a:prstGeom prst="rect">
            <a:avLst/>
          </a:prstGeom>
          <a:noFill/>
        </p:spPr>
        <p:txBody>
          <a:bodyPr wrap="square" rtlCol="0">
            <a:spAutoFit/>
          </a:bodyPr>
          <a:lstStyle/>
          <a:p>
            <a:pPr defTabSz="514350">
              <a:defRPr/>
            </a:pPr>
            <a:endParaRPr lang="en-US" sz="900">
              <a:solidFill>
                <a:srgbClr val="000000"/>
              </a:solidFill>
              <a:latin typeface="Calibri" panose="020F0502020204030204"/>
            </a:endParaRPr>
          </a:p>
          <a:p>
            <a:pPr defTabSz="514350">
              <a:defRPr/>
            </a:pPr>
            <a:endParaRPr lang="en-US" sz="1013">
              <a:solidFill>
                <a:srgbClr val="000000"/>
              </a:solidFill>
              <a:latin typeface="Calibri" panose="020F0502020204030204"/>
            </a:endParaRPr>
          </a:p>
        </p:txBody>
      </p:sp>
      <p:pic>
        <p:nvPicPr>
          <p:cNvPr id="12" name="Picture 11">
            <a:extLst>
              <a:ext uri="{FF2B5EF4-FFF2-40B4-BE49-F238E27FC236}">
                <a16:creationId xmlns:a16="http://schemas.microsoft.com/office/drawing/2014/main" id="{22FCE935-6954-474F-B7C3-0AC7C829A9DE}"/>
              </a:ext>
            </a:extLst>
          </p:cNvPr>
          <p:cNvPicPr/>
          <p:nvPr/>
        </p:nvPicPr>
        <p:blipFill rotWithShape="1">
          <a:blip r:embed="rId3"/>
          <a:srcRect l="90396" t="35003" r="6074" b="53478"/>
          <a:stretch/>
        </p:blipFill>
        <p:spPr bwMode="auto">
          <a:xfrm>
            <a:off x="218716" y="3594893"/>
            <a:ext cx="2504326" cy="2059694"/>
          </a:xfrm>
          <a:prstGeom prst="rect">
            <a:avLst/>
          </a:prstGeom>
          <a:ln>
            <a:noFill/>
          </a:ln>
          <a:extLst>
            <a:ext uri="{53640926-AAD7-44D8-BBD7-CCE9431645EC}">
              <a14:shadowObscured xmlns:a14="http://schemas.microsoft.com/office/drawing/2010/main"/>
            </a:ext>
          </a:extLst>
        </p:spPr>
      </p:pic>
      <p:sp>
        <p:nvSpPr>
          <p:cNvPr id="13" name="Speech Bubble: Rectangle with Corners Rounded 12">
            <a:extLst>
              <a:ext uri="{FF2B5EF4-FFF2-40B4-BE49-F238E27FC236}">
                <a16:creationId xmlns:a16="http://schemas.microsoft.com/office/drawing/2014/main" id="{2111A8E2-CF5A-4C10-9C3D-3FE0F2A7ECD0}"/>
              </a:ext>
            </a:extLst>
          </p:cNvPr>
          <p:cNvSpPr/>
          <p:nvPr/>
        </p:nvSpPr>
        <p:spPr>
          <a:xfrm>
            <a:off x="2106007" y="3593688"/>
            <a:ext cx="1468719" cy="912365"/>
          </a:xfrm>
          <a:prstGeom prst="wedgeRoundRectCallout">
            <a:avLst>
              <a:gd name="adj1" fmla="val -76433"/>
              <a:gd name="adj2" fmla="val -137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a:solidFill>
                  <a:srgbClr val="00B050"/>
                </a:solidFill>
                <a:latin typeface="Calibri" panose="020F0502020204030204"/>
              </a:rPr>
              <a:t>Planning begins here!</a:t>
            </a:r>
          </a:p>
        </p:txBody>
      </p:sp>
      <p:grpSp>
        <p:nvGrpSpPr>
          <p:cNvPr id="7" name="Group 6">
            <a:extLst>
              <a:ext uri="{FF2B5EF4-FFF2-40B4-BE49-F238E27FC236}">
                <a16:creationId xmlns:a16="http://schemas.microsoft.com/office/drawing/2014/main" id="{1B3511E9-F83A-D645-9CA9-70A6E3058AEE}"/>
              </a:ext>
            </a:extLst>
          </p:cNvPr>
          <p:cNvGrpSpPr/>
          <p:nvPr/>
        </p:nvGrpSpPr>
        <p:grpSpPr>
          <a:xfrm>
            <a:off x="3781697" y="1885534"/>
            <a:ext cx="4990520" cy="2930321"/>
            <a:chOff x="2594736" y="1514787"/>
            <a:chExt cx="6946182" cy="3750844"/>
          </a:xfrm>
        </p:grpSpPr>
        <p:sp>
          <p:nvSpPr>
            <p:cNvPr id="8" name="Rectangle 7">
              <a:extLst>
                <a:ext uri="{FF2B5EF4-FFF2-40B4-BE49-F238E27FC236}">
                  <a16:creationId xmlns:a16="http://schemas.microsoft.com/office/drawing/2014/main" id="{9ACA61DC-B496-5F4F-9243-0FD76171E369}"/>
                </a:ext>
              </a:extLst>
            </p:cNvPr>
            <p:cNvSpPr/>
            <p:nvPr/>
          </p:nvSpPr>
          <p:spPr>
            <a:xfrm>
              <a:off x="2594736" y="3644537"/>
              <a:ext cx="857216" cy="158060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sz="1350">
                  <a:solidFill>
                    <a:srgbClr val="000000"/>
                  </a:solidFill>
                  <a:highlight>
                    <a:srgbClr val="FFFF00"/>
                  </a:highlight>
                  <a:latin typeface="Calibri" panose="020F0502020204030204"/>
                </a:rPr>
                <a:t>Demographic</a:t>
              </a:r>
              <a:r>
                <a:rPr lang="en-US" sz="1350">
                  <a:solidFill>
                    <a:srgbClr val="FFFFFF"/>
                  </a:solidFill>
                  <a:highlight>
                    <a:srgbClr val="FFFF00"/>
                  </a:highlight>
                  <a:latin typeface="Calibri" panose="020F0502020204030204"/>
                </a:rPr>
                <a:t> </a:t>
              </a:r>
              <a:r>
                <a:rPr lang="en-US" sz="1350">
                  <a:solidFill>
                    <a:srgbClr val="000000"/>
                  </a:solidFill>
                  <a:highlight>
                    <a:srgbClr val="FFFF00"/>
                  </a:highlight>
                  <a:latin typeface="Calibri" panose="020F0502020204030204"/>
                </a:rPr>
                <a:t>Data</a:t>
              </a:r>
            </a:p>
          </p:txBody>
        </p:sp>
        <p:sp>
          <p:nvSpPr>
            <p:cNvPr id="9" name="Rectangle 8">
              <a:extLst>
                <a:ext uri="{FF2B5EF4-FFF2-40B4-BE49-F238E27FC236}">
                  <a16:creationId xmlns:a16="http://schemas.microsoft.com/office/drawing/2014/main" id="{D5F04CC0-34E5-054F-8E7B-83CDB7AF34CD}"/>
                </a:ext>
              </a:extLst>
            </p:cNvPr>
            <p:cNvSpPr/>
            <p:nvPr/>
          </p:nvSpPr>
          <p:spPr>
            <a:xfrm>
              <a:off x="3939517" y="3644537"/>
              <a:ext cx="872765" cy="158060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sz="1350">
                  <a:solidFill>
                    <a:srgbClr val="000000"/>
                  </a:solidFill>
                  <a:highlight>
                    <a:srgbClr val="FFFF00"/>
                  </a:highlight>
                  <a:latin typeface="Calibri" panose="020F0502020204030204"/>
                </a:rPr>
                <a:t>Academic Data</a:t>
              </a:r>
            </a:p>
          </p:txBody>
        </p:sp>
        <p:sp>
          <p:nvSpPr>
            <p:cNvPr id="10" name="Rectangle 9">
              <a:extLst>
                <a:ext uri="{FF2B5EF4-FFF2-40B4-BE49-F238E27FC236}">
                  <a16:creationId xmlns:a16="http://schemas.microsoft.com/office/drawing/2014/main" id="{4A45790C-C580-A74C-8CED-F3AB90FD16FA}"/>
                </a:ext>
              </a:extLst>
            </p:cNvPr>
            <p:cNvSpPr/>
            <p:nvPr/>
          </p:nvSpPr>
          <p:spPr>
            <a:xfrm>
              <a:off x="5350807" y="3683246"/>
              <a:ext cx="1081879" cy="158060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sz="1200">
                  <a:solidFill>
                    <a:srgbClr val="000000"/>
                  </a:solidFill>
                  <a:highlight>
                    <a:srgbClr val="FFFF00"/>
                  </a:highlight>
                  <a:latin typeface="Calibri" panose="020F0502020204030204"/>
                </a:rPr>
                <a:t>High School Graduation and Student Success Data</a:t>
              </a:r>
            </a:p>
          </p:txBody>
        </p:sp>
        <p:sp>
          <p:nvSpPr>
            <p:cNvPr id="11" name="Rectangle 10">
              <a:extLst>
                <a:ext uri="{FF2B5EF4-FFF2-40B4-BE49-F238E27FC236}">
                  <a16:creationId xmlns:a16="http://schemas.microsoft.com/office/drawing/2014/main" id="{02618E94-F92A-454D-A947-21FCA1763B35}"/>
                </a:ext>
              </a:extLst>
            </p:cNvPr>
            <p:cNvSpPr/>
            <p:nvPr/>
          </p:nvSpPr>
          <p:spPr>
            <a:xfrm>
              <a:off x="8556736" y="3674871"/>
              <a:ext cx="914400" cy="158060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sz="1200">
                  <a:solidFill>
                    <a:srgbClr val="000000"/>
                  </a:solidFill>
                  <a:highlight>
                    <a:srgbClr val="FFFF00"/>
                  </a:highlight>
                  <a:latin typeface="Calibri" panose="020F0502020204030204"/>
                </a:rPr>
                <a:t>Educator Effectiveness</a:t>
              </a:r>
              <a:r>
                <a:rPr lang="en-US" sz="1200">
                  <a:solidFill>
                    <a:srgbClr val="FFFFFF"/>
                  </a:solidFill>
                  <a:highlight>
                    <a:srgbClr val="FFFF00"/>
                  </a:highlight>
                  <a:latin typeface="Calibri" panose="020F0502020204030204"/>
                </a:rPr>
                <a:t> </a:t>
              </a:r>
              <a:r>
                <a:rPr lang="en-US" sz="1200">
                  <a:solidFill>
                    <a:srgbClr val="000000"/>
                  </a:solidFill>
                  <a:highlight>
                    <a:srgbClr val="FFFF00"/>
                  </a:highlight>
                  <a:latin typeface="Calibri" panose="020F0502020204030204"/>
                </a:rPr>
                <a:t>Data</a:t>
              </a:r>
            </a:p>
          </p:txBody>
        </p:sp>
        <p:sp>
          <p:nvSpPr>
            <p:cNvPr id="14" name="Rectangle 13">
              <a:extLst>
                <a:ext uri="{FF2B5EF4-FFF2-40B4-BE49-F238E27FC236}">
                  <a16:creationId xmlns:a16="http://schemas.microsoft.com/office/drawing/2014/main" id="{98783741-CC04-2147-BA79-813E69040C2D}"/>
                </a:ext>
              </a:extLst>
            </p:cNvPr>
            <p:cNvSpPr/>
            <p:nvPr/>
          </p:nvSpPr>
          <p:spPr>
            <a:xfrm>
              <a:off x="2594736" y="3096277"/>
              <a:ext cx="6946182" cy="45631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a:solidFill>
                    <a:srgbClr val="000000"/>
                  </a:solidFill>
                  <a:latin typeface="Calibri" panose="020F0502020204030204"/>
                </a:rPr>
                <a:t>Prioritized Goals, Performance</a:t>
              </a:r>
              <a:r>
                <a:rPr lang="en-US" sz="1350">
                  <a:solidFill>
                    <a:srgbClr val="FFFFFF"/>
                  </a:solidFill>
                  <a:latin typeface="Calibri" panose="020F0502020204030204"/>
                </a:rPr>
                <a:t> </a:t>
              </a:r>
              <a:r>
                <a:rPr lang="en-US" sz="1350">
                  <a:solidFill>
                    <a:srgbClr val="000000"/>
                  </a:solidFill>
                  <a:latin typeface="Calibri" panose="020F0502020204030204"/>
                </a:rPr>
                <a:t>Measures, Strategies and Action Steps</a:t>
              </a:r>
            </a:p>
          </p:txBody>
        </p:sp>
        <p:sp>
          <p:nvSpPr>
            <p:cNvPr id="15" name="Rectangle 14">
              <a:extLst>
                <a:ext uri="{FF2B5EF4-FFF2-40B4-BE49-F238E27FC236}">
                  <a16:creationId xmlns:a16="http://schemas.microsoft.com/office/drawing/2014/main" id="{F933A743-56B6-1740-A130-6FB474679780}"/>
                </a:ext>
              </a:extLst>
            </p:cNvPr>
            <p:cNvSpPr/>
            <p:nvPr/>
          </p:nvSpPr>
          <p:spPr>
            <a:xfrm>
              <a:off x="2629627" y="2520690"/>
              <a:ext cx="6876400" cy="4183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a:solidFill>
                    <a:srgbClr val="FFFFFF"/>
                  </a:solidFill>
                  <a:latin typeface="Calibri" panose="020F0502020204030204"/>
                </a:rPr>
                <a:t>Educator Professional Learning Needs</a:t>
              </a:r>
            </a:p>
          </p:txBody>
        </p:sp>
        <p:sp>
          <p:nvSpPr>
            <p:cNvPr id="16" name="Isosceles Triangle 16">
              <a:extLst>
                <a:ext uri="{FF2B5EF4-FFF2-40B4-BE49-F238E27FC236}">
                  <a16:creationId xmlns:a16="http://schemas.microsoft.com/office/drawing/2014/main" id="{FC6CD3D3-0BD8-004D-BF68-E57B5D07F125}"/>
                </a:ext>
              </a:extLst>
            </p:cNvPr>
            <p:cNvSpPr/>
            <p:nvPr/>
          </p:nvSpPr>
          <p:spPr>
            <a:xfrm>
              <a:off x="2686594" y="1514787"/>
              <a:ext cx="6784542" cy="91440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sz="1350">
                  <a:solidFill>
                    <a:srgbClr val="44546A">
                      <a:lumMod val="75000"/>
                    </a:srgbClr>
                  </a:solidFill>
                  <a:latin typeface="Calibri" panose="020F0502020204030204"/>
                </a:rPr>
                <a:t>Student Learning Outcomes</a:t>
              </a:r>
            </a:p>
          </p:txBody>
        </p:sp>
        <p:sp>
          <p:nvSpPr>
            <p:cNvPr id="17" name="Rectangle 16">
              <a:extLst>
                <a:ext uri="{FF2B5EF4-FFF2-40B4-BE49-F238E27FC236}">
                  <a16:creationId xmlns:a16="http://schemas.microsoft.com/office/drawing/2014/main" id="{6150903A-B933-7A48-A00C-6F4EA90CF2F9}"/>
                </a:ext>
              </a:extLst>
            </p:cNvPr>
            <p:cNvSpPr/>
            <p:nvPr/>
          </p:nvSpPr>
          <p:spPr>
            <a:xfrm>
              <a:off x="6971211" y="3668857"/>
              <a:ext cx="914400" cy="15967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US" sz="1350">
                  <a:solidFill>
                    <a:srgbClr val="000000"/>
                  </a:solidFill>
                  <a:highlight>
                    <a:srgbClr val="FFFF00"/>
                  </a:highlight>
                  <a:latin typeface="Calibri" panose="020F0502020204030204"/>
                </a:rPr>
                <a:t>Attendance and Behavior Data</a:t>
              </a:r>
            </a:p>
          </p:txBody>
        </p:sp>
      </p:grpSp>
      <p:grpSp>
        <p:nvGrpSpPr>
          <p:cNvPr id="18" name="Group 17">
            <a:extLst>
              <a:ext uri="{FF2B5EF4-FFF2-40B4-BE49-F238E27FC236}">
                <a16:creationId xmlns:a16="http://schemas.microsoft.com/office/drawing/2014/main" id="{859A081D-7ADE-414D-BD0E-5357DD4308BF}"/>
              </a:ext>
            </a:extLst>
          </p:cNvPr>
          <p:cNvGrpSpPr/>
          <p:nvPr/>
        </p:nvGrpSpPr>
        <p:grpSpPr>
          <a:xfrm>
            <a:off x="3781697" y="4887863"/>
            <a:ext cx="4940385" cy="356495"/>
            <a:chOff x="2059577" y="5381895"/>
            <a:chExt cx="8290790" cy="491369"/>
          </a:xfrm>
        </p:grpSpPr>
        <p:sp>
          <p:nvSpPr>
            <p:cNvPr id="19" name="Rectangle 18">
              <a:extLst>
                <a:ext uri="{FF2B5EF4-FFF2-40B4-BE49-F238E27FC236}">
                  <a16:creationId xmlns:a16="http://schemas.microsoft.com/office/drawing/2014/main" id="{77E35F04-688A-0540-9082-4B1E8001601B}"/>
                </a:ext>
              </a:extLst>
            </p:cNvPr>
            <p:cNvSpPr/>
            <p:nvPr/>
          </p:nvSpPr>
          <p:spPr>
            <a:xfrm>
              <a:off x="2059577" y="5381897"/>
              <a:ext cx="2521133" cy="4913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350">
                  <a:solidFill>
                    <a:srgbClr val="000000"/>
                  </a:solidFill>
                  <a:latin typeface="Calibri" panose="020F0502020204030204"/>
                </a:rPr>
                <a:t>Beliefs</a:t>
              </a:r>
            </a:p>
          </p:txBody>
        </p:sp>
        <p:sp>
          <p:nvSpPr>
            <p:cNvPr id="20" name="Rectangle 19">
              <a:extLst>
                <a:ext uri="{FF2B5EF4-FFF2-40B4-BE49-F238E27FC236}">
                  <a16:creationId xmlns:a16="http://schemas.microsoft.com/office/drawing/2014/main" id="{F65A84EB-0D8E-CB48-96CB-DBB254AEAFCB}"/>
                </a:ext>
              </a:extLst>
            </p:cNvPr>
            <p:cNvSpPr/>
            <p:nvPr/>
          </p:nvSpPr>
          <p:spPr>
            <a:xfrm>
              <a:off x="4580709" y="5381895"/>
              <a:ext cx="3304902" cy="4913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350">
                  <a:solidFill>
                    <a:srgbClr val="000000"/>
                  </a:solidFill>
                  <a:latin typeface="Calibri" panose="020F0502020204030204"/>
                </a:rPr>
                <a:t>Values</a:t>
              </a:r>
            </a:p>
          </p:txBody>
        </p:sp>
        <p:sp>
          <p:nvSpPr>
            <p:cNvPr id="21" name="Rectangle 20">
              <a:extLst>
                <a:ext uri="{FF2B5EF4-FFF2-40B4-BE49-F238E27FC236}">
                  <a16:creationId xmlns:a16="http://schemas.microsoft.com/office/drawing/2014/main" id="{806F30DA-F44F-7144-BFA5-7A7E60B6B5DB}"/>
                </a:ext>
              </a:extLst>
            </p:cNvPr>
            <p:cNvSpPr/>
            <p:nvPr/>
          </p:nvSpPr>
          <p:spPr>
            <a:xfrm>
              <a:off x="7885612" y="5381897"/>
              <a:ext cx="2464755" cy="4913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350">
                  <a:solidFill>
                    <a:srgbClr val="000000"/>
                  </a:solidFill>
                  <a:latin typeface="Calibri" panose="020F0502020204030204"/>
                </a:rPr>
                <a:t>Mission</a:t>
              </a:r>
            </a:p>
          </p:txBody>
        </p:sp>
      </p:grpSp>
      <p:sp>
        <p:nvSpPr>
          <p:cNvPr id="23" name="TextBox 22">
            <a:extLst>
              <a:ext uri="{FF2B5EF4-FFF2-40B4-BE49-F238E27FC236}">
                <a16:creationId xmlns:a16="http://schemas.microsoft.com/office/drawing/2014/main" id="{004AB082-DB6D-0A46-BB6E-FB0918CB6FD9}"/>
              </a:ext>
            </a:extLst>
          </p:cNvPr>
          <p:cNvSpPr txBox="1"/>
          <p:nvPr/>
        </p:nvSpPr>
        <p:spPr>
          <a:xfrm>
            <a:off x="2723042" y="5036606"/>
            <a:ext cx="1468719" cy="230832"/>
          </a:xfrm>
          <a:prstGeom prst="rect">
            <a:avLst/>
          </a:prstGeom>
          <a:noFill/>
        </p:spPr>
        <p:txBody>
          <a:bodyPr wrap="square" rtlCol="0">
            <a:spAutoFit/>
          </a:bodyPr>
          <a:lstStyle/>
          <a:p>
            <a:pPr defTabSz="514350"/>
            <a:r>
              <a:rPr lang="en-US" sz="900" i="1" dirty="0">
                <a:solidFill>
                  <a:srgbClr val="000000">
                    <a:lumMod val="50000"/>
                    <a:lumOff val="50000"/>
                  </a:srgbClr>
                </a:solidFill>
                <a:latin typeface="Calibri" panose="020F0502020204030204"/>
              </a:rPr>
              <a:t>ESSA Section 1114</a:t>
            </a:r>
          </a:p>
        </p:txBody>
      </p:sp>
      <p:sp>
        <p:nvSpPr>
          <p:cNvPr id="2" name="Rectangle 1">
            <a:extLst>
              <a:ext uri="{FF2B5EF4-FFF2-40B4-BE49-F238E27FC236}">
                <a16:creationId xmlns:a16="http://schemas.microsoft.com/office/drawing/2014/main" id="{DB1D73EB-E6F6-4D9A-B233-4AF823C9CEE8}"/>
              </a:ext>
            </a:extLst>
          </p:cNvPr>
          <p:cNvSpPr/>
          <p:nvPr/>
        </p:nvSpPr>
        <p:spPr>
          <a:xfrm>
            <a:off x="660400" y="763441"/>
            <a:ext cx="7950200" cy="830997"/>
          </a:xfrm>
          <a:prstGeom prst="rect">
            <a:avLst/>
          </a:prstGeom>
        </p:spPr>
        <p:txBody>
          <a:bodyPr wrap="square">
            <a:spAutoFit/>
          </a:bodyPr>
          <a:lstStyle/>
          <a:p>
            <a:pPr marL="342900" lvl="0" indent="-342900">
              <a:buFont typeface="Wingdings" panose="05000000000000000000" pitchFamily="2" charset="2"/>
              <a:buChar char="q"/>
            </a:pPr>
            <a:r>
              <a:rPr lang="en-US" dirty="0">
                <a:highlight>
                  <a:srgbClr val="FFFF00"/>
                </a:highlight>
              </a:rPr>
              <a:t>What is it?  </a:t>
            </a:r>
            <a:r>
              <a:rPr lang="en-US" dirty="0"/>
              <a:t>An attempt to assess or measure a perceived or actual need by collecting data (from various sources) to document a challenge* that exists</a:t>
            </a:r>
          </a:p>
          <a:p>
            <a:pPr lvl="0"/>
            <a:r>
              <a:rPr lang="en-US" sz="1200" dirty="0">
                <a:solidFill>
                  <a:srgbClr val="5B9BD5">
                    <a:lumMod val="50000"/>
                  </a:srgbClr>
                </a:solidFill>
              </a:rPr>
              <a:t>*Note: For LEA/School purposes—Factors that have the potential to impact the achievement of students.</a:t>
            </a:r>
          </a:p>
        </p:txBody>
      </p:sp>
    </p:spTree>
    <p:extLst>
      <p:ext uri="{BB962C8B-B14F-4D97-AF65-F5344CB8AC3E}">
        <p14:creationId xmlns:p14="http://schemas.microsoft.com/office/powerpoint/2010/main" val="373252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02325F-66BF-6443-827A-72E59E673DC7}"/>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Comprehensive Needs Assessment</a:t>
            </a:r>
          </a:p>
        </p:txBody>
      </p:sp>
      <p:sp>
        <p:nvSpPr>
          <p:cNvPr id="6" name="TextBox 5">
            <a:extLst>
              <a:ext uri="{FF2B5EF4-FFF2-40B4-BE49-F238E27FC236}">
                <a16:creationId xmlns:a16="http://schemas.microsoft.com/office/drawing/2014/main" id="{7C0AC45D-1108-B64E-82F0-805998118016}"/>
              </a:ext>
            </a:extLst>
          </p:cNvPr>
          <p:cNvSpPr txBox="1"/>
          <p:nvPr/>
        </p:nvSpPr>
        <p:spPr>
          <a:xfrm>
            <a:off x="462337" y="1522788"/>
            <a:ext cx="8342616" cy="3439403"/>
          </a:xfrm>
          <a:prstGeom prst="rect">
            <a:avLst/>
          </a:prstGeom>
          <a:noFill/>
        </p:spPr>
        <p:txBody>
          <a:bodyPr wrap="square" rtlCol="0">
            <a:spAutoFit/>
          </a:bodyPr>
          <a:lstStyle/>
          <a:p>
            <a:pPr defTabSz="685800"/>
            <a:endParaRPr lang="en-US" sz="1200" dirty="0">
              <a:solidFill>
                <a:srgbClr val="000000"/>
              </a:solidFill>
              <a:latin typeface="Calibri" panose="020F0502020204030204"/>
            </a:endParaRPr>
          </a:p>
          <a:p>
            <a:pPr marL="342900" indent="-342900" defTabSz="685800">
              <a:buFont typeface="Wingdings" panose="05000000000000000000" pitchFamily="2" charset="2"/>
              <a:buChar char="q"/>
            </a:pPr>
            <a:r>
              <a:rPr lang="en-US" sz="2400" dirty="0">
                <a:solidFill>
                  <a:srgbClr val="000000">
                    <a:lumMod val="85000"/>
                    <a:lumOff val="15000"/>
                  </a:srgbClr>
                </a:solidFill>
                <a:highlight>
                  <a:srgbClr val="FFFF00"/>
                </a:highlight>
                <a:latin typeface="Calibri" panose="020F0502020204030204"/>
              </a:rPr>
              <a:t>Why do we need it? </a:t>
            </a:r>
          </a:p>
          <a:p>
            <a:pPr marL="385763" indent="-385763" defTabSz="685800">
              <a:buFontTx/>
              <a:buAutoNum type="arabicPeriod"/>
            </a:pPr>
            <a:r>
              <a:rPr lang="en-US" sz="2400" dirty="0">
                <a:solidFill>
                  <a:srgbClr val="000000">
                    <a:lumMod val="85000"/>
                    <a:lumOff val="15000"/>
                  </a:srgbClr>
                </a:solidFill>
                <a:latin typeface="Calibri" panose="020F0502020204030204"/>
              </a:rPr>
              <a:t>Prioritize needs, </a:t>
            </a:r>
          </a:p>
          <a:p>
            <a:pPr marL="385763" indent="-385763" defTabSz="685800">
              <a:buFontTx/>
              <a:buAutoNum type="arabicPeriod"/>
            </a:pPr>
            <a:r>
              <a:rPr lang="en-US" sz="2400" dirty="0">
                <a:solidFill>
                  <a:srgbClr val="000000">
                    <a:lumMod val="85000"/>
                    <a:lumOff val="15000"/>
                  </a:srgbClr>
                </a:solidFill>
                <a:latin typeface="Calibri" panose="020F0502020204030204"/>
              </a:rPr>
              <a:t>Identify root causes, </a:t>
            </a:r>
          </a:p>
          <a:p>
            <a:pPr marL="385763" indent="-385763" defTabSz="685800">
              <a:buFontTx/>
              <a:buAutoNum type="arabicPeriod"/>
            </a:pPr>
            <a:r>
              <a:rPr lang="en-US" sz="2400" dirty="0">
                <a:solidFill>
                  <a:srgbClr val="000000">
                    <a:lumMod val="85000"/>
                    <a:lumOff val="15000"/>
                  </a:srgbClr>
                </a:solidFill>
                <a:latin typeface="Calibri" panose="020F0502020204030204"/>
              </a:rPr>
              <a:t>Summarize findings, </a:t>
            </a:r>
          </a:p>
          <a:p>
            <a:pPr marL="385763" indent="-385763" defTabSz="685800">
              <a:buFontTx/>
              <a:buAutoNum type="arabicPeriod"/>
            </a:pPr>
            <a:r>
              <a:rPr lang="en-US" sz="2400" dirty="0">
                <a:solidFill>
                  <a:srgbClr val="000000">
                    <a:lumMod val="85000"/>
                    <a:lumOff val="15000"/>
                  </a:srgbClr>
                </a:solidFill>
                <a:latin typeface="Calibri" panose="020F0502020204030204"/>
              </a:rPr>
              <a:t>Make focused decisions (be mindful of programming and funding needs), then</a:t>
            </a:r>
          </a:p>
          <a:p>
            <a:pPr marL="385763" indent="-385763" defTabSz="685800">
              <a:buFontTx/>
              <a:buAutoNum type="arabicPeriod"/>
            </a:pPr>
            <a:r>
              <a:rPr lang="en-US" sz="2400" dirty="0">
                <a:solidFill>
                  <a:srgbClr val="000000">
                    <a:lumMod val="85000"/>
                    <a:lumOff val="15000"/>
                  </a:srgbClr>
                </a:solidFill>
                <a:latin typeface="Calibri" panose="020F0502020204030204"/>
              </a:rPr>
              <a:t>Evaluate whether these strategies are addressing improvement needs/achieving desired results</a:t>
            </a:r>
          </a:p>
          <a:p>
            <a:pPr defTabSz="685800"/>
            <a:endParaRPr lang="en-US" sz="1350" dirty="0">
              <a:solidFill>
                <a:srgbClr val="000000"/>
              </a:solidFill>
              <a:latin typeface="Calibri" panose="020F0502020204030204"/>
            </a:endParaRPr>
          </a:p>
        </p:txBody>
      </p:sp>
      <p:sp>
        <p:nvSpPr>
          <p:cNvPr id="7" name="TextBox 6">
            <a:extLst>
              <a:ext uri="{FF2B5EF4-FFF2-40B4-BE49-F238E27FC236}">
                <a16:creationId xmlns:a16="http://schemas.microsoft.com/office/drawing/2014/main" id="{EB5C56D1-E496-DF41-8DE6-1FBE83C9CB6E}"/>
              </a:ext>
            </a:extLst>
          </p:cNvPr>
          <p:cNvSpPr txBox="1"/>
          <p:nvPr/>
        </p:nvSpPr>
        <p:spPr>
          <a:xfrm>
            <a:off x="7658101" y="5692773"/>
            <a:ext cx="1321512" cy="276999"/>
          </a:xfrm>
          <a:prstGeom prst="rect">
            <a:avLst/>
          </a:prstGeom>
          <a:noFill/>
        </p:spPr>
        <p:txBody>
          <a:bodyPr wrap="square" rtlCol="0">
            <a:spAutoFit/>
          </a:bodyPr>
          <a:lstStyle/>
          <a:p>
            <a:pPr defTabSz="685800"/>
            <a:r>
              <a:rPr lang="en-US" sz="1200" i="1" dirty="0">
                <a:solidFill>
                  <a:srgbClr val="000000">
                    <a:lumMod val="50000"/>
                    <a:lumOff val="50000"/>
                  </a:srgbClr>
                </a:solidFill>
                <a:latin typeface="Calibri" panose="020F0502020204030204"/>
              </a:rPr>
              <a:t>ESSA Section 1114</a:t>
            </a:r>
          </a:p>
        </p:txBody>
      </p:sp>
      <p:sp>
        <p:nvSpPr>
          <p:cNvPr id="8" name="Speech Bubble: Rectangle with Corners Rounded 7">
            <a:extLst>
              <a:ext uri="{FF2B5EF4-FFF2-40B4-BE49-F238E27FC236}">
                <a16:creationId xmlns:a16="http://schemas.microsoft.com/office/drawing/2014/main" id="{BBDE7AB3-AEC0-49FA-B418-74B1594557BD}"/>
              </a:ext>
            </a:extLst>
          </p:cNvPr>
          <p:cNvSpPr/>
          <p:nvPr/>
        </p:nvSpPr>
        <p:spPr>
          <a:xfrm>
            <a:off x="4380868" y="1411503"/>
            <a:ext cx="2938410" cy="679807"/>
          </a:xfrm>
          <a:prstGeom prst="wedgeRoundRectCallout">
            <a:avLst>
              <a:gd name="adj1" fmla="val -74957"/>
              <a:gd name="adj2" fmla="val 238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0A120F6-03A6-4957-A569-2A52556F943E}"/>
              </a:ext>
            </a:extLst>
          </p:cNvPr>
          <p:cNvSpPr/>
          <p:nvPr/>
        </p:nvSpPr>
        <p:spPr>
          <a:xfrm>
            <a:off x="4549332" y="1500524"/>
            <a:ext cx="2601481" cy="484748"/>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defTabSz="685800"/>
            <a:r>
              <a:rPr lang="en-US" sz="2700" b="1" dirty="0">
                <a:ln>
                  <a:solidFill>
                    <a:srgbClr val="5B9BD5">
                      <a:shade val="80000"/>
                      <a:hueOff val="0"/>
                      <a:satOff val="0"/>
                      <a:lumOff val="0"/>
                    </a:srgbClr>
                  </a:solidFill>
                </a:ln>
                <a:solidFill>
                  <a:srgbClr val="FFFF00"/>
                </a:solidFill>
                <a:latin typeface="Calibri" panose="020F0502020204030204"/>
              </a:rPr>
              <a:t>It’s Best Practice!</a:t>
            </a:r>
          </a:p>
        </p:txBody>
      </p:sp>
    </p:spTree>
    <p:extLst>
      <p:ext uri="{BB962C8B-B14F-4D97-AF65-F5344CB8AC3E}">
        <p14:creationId xmlns:p14="http://schemas.microsoft.com/office/powerpoint/2010/main" val="374731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B5F131-8F2B-6D4E-BEE5-FD8E4A2538E4}"/>
              </a:ext>
            </a:extLst>
          </p:cNvPr>
          <p:cNvPicPr/>
          <p:nvPr/>
        </p:nvPicPr>
        <p:blipFill rotWithShape="1">
          <a:blip r:embed="rId3"/>
          <a:srcRect l="4234" t="56074" r="83699" b="30187"/>
          <a:stretch/>
        </p:blipFill>
        <p:spPr bwMode="auto">
          <a:xfrm>
            <a:off x="436651" y="1605914"/>
            <a:ext cx="8229600" cy="3208973"/>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06FA040-4915-DF4E-87AF-2BAABA2F1623}"/>
              </a:ext>
            </a:extLst>
          </p:cNvPr>
          <p:cNvSpPr txBox="1"/>
          <p:nvPr/>
        </p:nvSpPr>
        <p:spPr>
          <a:xfrm>
            <a:off x="567559" y="1219200"/>
            <a:ext cx="2601310" cy="369332"/>
          </a:xfrm>
          <a:prstGeom prst="rect">
            <a:avLst/>
          </a:prstGeom>
          <a:noFill/>
        </p:spPr>
        <p:txBody>
          <a:bodyPr wrap="square" rtlCol="0">
            <a:spAutoFit/>
          </a:bodyPr>
          <a:lstStyle/>
          <a:p>
            <a:r>
              <a:rPr lang="en-US" dirty="0"/>
              <a:t>GPS Sections Screen</a:t>
            </a:r>
          </a:p>
        </p:txBody>
      </p:sp>
      <p:sp>
        <p:nvSpPr>
          <p:cNvPr id="6" name="Rectangle 5">
            <a:extLst>
              <a:ext uri="{FF2B5EF4-FFF2-40B4-BE49-F238E27FC236}">
                <a16:creationId xmlns:a16="http://schemas.microsoft.com/office/drawing/2014/main" id="{DC1145A1-1BB7-438E-9BD1-405E24F2A3DF}"/>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Comprehensive Needs Assessment</a:t>
            </a:r>
          </a:p>
        </p:txBody>
      </p:sp>
      <p:sp>
        <p:nvSpPr>
          <p:cNvPr id="8" name="TextBox 7">
            <a:extLst>
              <a:ext uri="{FF2B5EF4-FFF2-40B4-BE49-F238E27FC236}">
                <a16:creationId xmlns:a16="http://schemas.microsoft.com/office/drawing/2014/main" id="{E0F604E7-886B-4FFA-9847-70B5202CF883}"/>
              </a:ext>
            </a:extLst>
          </p:cNvPr>
          <p:cNvSpPr txBox="1"/>
          <p:nvPr/>
        </p:nvSpPr>
        <p:spPr>
          <a:xfrm>
            <a:off x="567559" y="5269468"/>
            <a:ext cx="2601310" cy="369332"/>
          </a:xfrm>
          <a:prstGeom prst="rect">
            <a:avLst/>
          </a:prstGeom>
          <a:noFill/>
        </p:spPr>
        <p:txBody>
          <a:bodyPr wrap="square" rtlCol="0">
            <a:spAutoFit/>
          </a:bodyPr>
          <a:lstStyle/>
          <a:p>
            <a:r>
              <a:rPr lang="en-US" b="1" dirty="0"/>
              <a:t>Group Activity</a:t>
            </a:r>
          </a:p>
        </p:txBody>
      </p:sp>
    </p:spTree>
    <p:extLst>
      <p:ext uri="{BB962C8B-B14F-4D97-AF65-F5344CB8AC3E}">
        <p14:creationId xmlns:p14="http://schemas.microsoft.com/office/powerpoint/2010/main" val="213690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AFD6D-6C97-4B59-AF80-B0C2679B880F}"/>
              </a:ext>
            </a:extLst>
          </p:cNvPr>
          <p:cNvPicPr/>
          <p:nvPr/>
        </p:nvPicPr>
        <p:blipFill rotWithShape="1">
          <a:blip r:embed="rId3">
            <a:extLst>
              <a:ext uri="{28A0092B-C50C-407E-A947-70E740481C1C}">
                <a14:useLocalDpi xmlns:a14="http://schemas.microsoft.com/office/drawing/2010/main" val="0"/>
              </a:ext>
            </a:extLst>
          </a:blip>
          <a:srcRect l="20834" t="17379" r="19070" b="58690"/>
          <a:stretch/>
        </p:blipFill>
        <p:spPr bwMode="auto">
          <a:xfrm>
            <a:off x="229662" y="1174360"/>
            <a:ext cx="8799816" cy="2147298"/>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F034C114-5C78-418C-BC52-7A154096FED1}"/>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Comprehensive Needs Assessment </a:t>
            </a:r>
          </a:p>
        </p:txBody>
      </p:sp>
      <p:sp>
        <p:nvSpPr>
          <p:cNvPr id="6" name="Content Placeholder 3">
            <a:extLst>
              <a:ext uri="{FF2B5EF4-FFF2-40B4-BE49-F238E27FC236}">
                <a16:creationId xmlns:a16="http://schemas.microsoft.com/office/drawing/2014/main" id="{601BF6EE-80D0-4F54-A7EF-3FC612BC68FD}"/>
              </a:ext>
            </a:extLst>
          </p:cNvPr>
          <p:cNvSpPr txBox="1">
            <a:spLocks/>
          </p:cNvSpPr>
          <p:nvPr/>
        </p:nvSpPr>
        <p:spPr>
          <a:xfrm>
            <a:off x="1531660" y="5280748"/>
            <a:ext cx="6080679" cy="768900"/>
          </a:xfrm>
          <a:prstGeom prst="rect">
            <a:avLst/>
          </a:prstGeom>
        </p:spPr>
        <p:txBody>
          <a:bodyPr>
            <a:normAutofit fontScale="62500" lnSpcReduction="20000"/>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endParaRPr lang="en-US" b="1" i="1" dirty="0">
              <a:solidFill>
                <a:srgbClr val="00B050"/>
              </a:solidFill>
            </a:endParaRPr>
          </a:p>
          <a:p>
            <a:pPr marL="0" indent="0">
              <a:buFont typeface="Arial"/>
              <a:buNone/>
            </a:pPr>
            <a:endParaRPr lang="en-US" sz="1950" b="1" dirty="0"/>
          </a:p>
          <a:p>
            <a:pPr marL="0" indent="0">
              <a:buFont typeface="Arial"/>
              <a:buNone/>
            </a:pPr>
            <a:r>
              <a:rPr lang="en-US" sz="2500" dirty="0">
                <a:latin typeface="Calibri" panose="020F0502020204030204" pitchFamily="34" charset="0"/>
                <a:cs typeface="Calibri" panose="020F0502020204030204" pitchFamily="34" charset="0"/>
              </a:rPr>
              <a:t>State Support Network, Needs Assessment Guidebook, pg. 8, May 2018</a:t>
            </a:r>
          </a:p>
        </p:txBody>
      </p:sp>
      <p:sp>
        <p:nvSpPr>
          <p:cNvPr id="9" name="TextBox 8">
            <a:extLst>
              <a:ext uri="{FF2B5EF4-FFF2-40B4-BE49-F238E27FC236}">
                <a16:creationId xmlns:a16="http://schemas.microsoft.com/office/drawing/2014/main" id="{0EE8D864-01A4-40DF-935D-C1A2E8C8D733}"/>
              </a:ext>
            </a:extLst>
          </p:cNvPr>
          <p:cNvSpPr txBox="1"/>
          <p:nvPr/>
        </p:nvSpPr>
        <p:spPr>
          <a:xfrm>
            <a:off x="3943810" y="3169561"/>
            <a:ext cx="1371521" cy="1754326"/>
          </a:xfrm>
          <a:prstGeom prst="rect">
            <a:avLst/>
          </a:prstGeom>
          <a:solidFill>
            <a:schemeClr val="accent1">
              <a:lumMod val="75000"/>
              <a:alpha val="55000"/>
            </a:schemeClr>
          </a:solidFill>
        </p:spPr>
        <p:txBody>
          <a:bodyPr wrap="square" rtlCol="0">
            <a:spAutoFit/>
          </a:bodyPr>
          <a:lstStyle/>
          <a:p>
            <a:r>
              <a:rPr lang="en-US" dirty="0"/>
              <a:t>Why does the data look the way that it does (root cause)?</a:t>
            </a:r>
          </a:p>
        </p:txBody>
      </p:sp>
      <p:sp>
        <p:nvSpPr>
          <p:cNvPr id="10" name="TextBox 9">
            <a:extLst>
              <a:ext uri="{FF2B5EF4-FFF2-40B4-BE49-F238E27FC236}">
                <a16:creationId xmlns:a16="http://schemas.microsoft.com/office/drawing/2014/main" id="{108FC336-4A39-4796-80F3-453F5D87ECE7}"/>
              </a:ext>
            </a:extLst>
          </p:cNvPr>
          <p:cNvSpPr txBox="1"/>
          <p:nvPr/>
        </p:nvSpPr>
        <p:spPr>
          <a:xfrm>
            <a:off x="2225988" y="3140530"/>
            <a:ext cx="1480050" cy="2308324"/>
          </a:xfrm>
          <a:prstGeom prst="rect">
            <a:avLst/>
          </a:prstGeom>
          <a:solidFill>
            <a:srgbClr val="00B050">
              <a:alpha val="29000"/>
            </a:srgbClr>
          </a:solidFill>
        </p:spPr>
        <p:txBody>
          <a:bodyPr wrap="square" rtlCol="0">
            <a:spAutoFit/>
          </a:bodyPr>
          <a:lstStyle/>
          <a:p>
            <a:r>
              <a:rPr lang="en-US" dirty="0"/>
              <a:t>What various forms of data will be collected? How will it be organized and presented?</a:t>
            </a:r>
          </a:p>
        </p:txBody>
      </p:sp>
      <p:sp>
        <p:nvSpPr>
          <p:cNvPr id="11" name="TextBox 10">
            <a:extLst>
              <a:ext uri="{FF2B5EF4-FFF2-40B4-BE49-F238E27FC236}">
                <a16:creationId xmlns:a16="http://schemas.microsoft.com/office/drawing/2014/main" id="{C36B41EB-C6F7-4843-B5D4-68384A9A6941}"/>
              </a:ext>
            </a:extLst>
          </p:cNvPr>
          <p:cNvSpPr txBox="1"/>
          <p:nvPr/>
        </p:nvSpPr>
        <p:spPr>
          <a:xfrm>
            <a:off x="599058" y="3140531"/>
            <a:ext cx="1369442" cy="1200329"/>
          </a:xfrm>
          <a:prstGeom prst="rect">
            <a:avLst/>
          </a:prstGeom>
          <a:solidFill>
            <a:srgbClr val="FFC000">
              <a:alpha val="26000"/>
            </a:srgbClr>
          </a:solidFill>
        </p:spPr>
        <p:txBody>
          <a:bodyPr wrap="square" rtlCol="0">
            <a:spAutoFit/>
          </a:bodyPr>
          <a:lstStyle/>
          <a:p>
            <a:r>
              <a:rPr lang="en-US" dirty="0"/>
              <a:t>What is the framework? Who will be involved?</a:t>
            </a:r>
          </a:p>
        </p:txBody>
      </p:sp>
      <p:sp>
        <p:nvSpPr>
          <p:cNvPr id="12" name="TextBox 11">
            <a:extLst>
              <a:ext uri="{FF2B5EF4-FFF2-40B4-BE49-F238E27FC236}">
                <a16:creationId xmlns:a16="http://schemas.microsoft.com/office/drawing/2014/main" id="{8D68B402-287F-47ED-8E21-1DB0863F58DD}"/>
              </a:ext>
            </a:extLst>
          </p:cNvPr>
          <p:cNvSpPr txBox="1"/>
          <p:nvPr/>
        </p:nvSpPr>
        <p:spPr>
          <a:xfrm>
            <a:off x="5553103" y="3140530"/>
            <a:ext cx="1395795" cy="2031325"/>
          </a:xfrm>
          <a:prstGeom prst="rect">
            <a:avLst/>
          </a:prstGeom>
          <a:solidFill>
            <a:srgbClr val="434A8D">
              <a:alpha val="54000"/>
            </a:srgbClr>
          </a:solidFill>
        </p:spPr>
        <p:txBody>
          <a:bodyPr wrap="square" rtlCol="0">
            <a:spAutoFit/>
          </a:bodyPr>
          <a:lstStyle/>
          <a:p>
            <a:r>
              <a:rPr lang="en-US" dirty="0"/>
              <a:t>How will the focus be narrowed into a manageable, key set of priorities?</a:t>
            </a:r>
          </a:p>
        </p:txBody>
      </p:sp>
      <p:sp>
        <p:nvSpPr>
          <p:cNvPr id="13" name="TextBox 12">
            <a:extLst>
              <a:ext uri="{FF2B5EF4-FFF2-40B4-BE49-F238E27FC236}">
                <a16:creationId xmlns:a16="http://schemas.microsoft.com/office/drawing/2014/main" id="{0DA8C784-4752-4AD8-B573-64158C1A4ED6}"/>
              </a:ext>
            </a:extLst>
          </p:cNvPr>
          <p:cNvSpPr txBox="1"/>
          <p:nvPr/>
        </p:nvSpPr>
        <p:spPr>
          <a:xfrm>
            <a:off x="7162395" y="3140531"/>
            <a:ext cx="1480049" cy="2308324"/>
          </a:xfrm>
          <a:prstGeom prst="rect">
            <a:avLst/>
          </a:prstGeom>
          <a:solidFill>
            <a:srgbClr val="660066">
              <a:alpha val="45882"/>
            </a:srgbClr>
          </a:solidFill>
        </p:spPr>
        <p:txBody>
          <a:bodyPr wrap="square" rtlCol="0">
            <a:spAutoFit/>
          </a:bodyPr>
          <a:lstStyle/>
          <a:p>
            <a:r>
              <a:rPr lang="en-US" dirty="0"/>
              <a:t>What evidence-based strategies/</a:t>
            </a:r>
          </a:p>
          <a:p>
            <a:r>
              <a:rPr lang="en-US" dirty="0"/>
              <a:t>interventions will support long-term change?</a:t>
            </a:r>
          </a:p>
        </p:txBody>
      </p:sp>
    </p:spTree>
    <p:extLst>
      <p:ext uri="{BB962C8B-B14F-4D97-AF65-F5344CB8AC3E}">
        <p14:creationId xmlns:p14="http://schemas.microsoft.com/office/powerpoint/2010/main" val="313647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8BB07A-56A8-4275-9D9C-BDDE9EDBEF37}"/>
              </a:ext>
            </a:extLst>
          </p:cNvPr>
          <p:cNvSpPr>
            <a:spLocks noGrp="1"/>
          </p:cNvSpPr>
          <p:nvPr>
            <p:ph type="sldNum" sz="quarter" idx="12"/>
          </p:nvPr>
        </p:nvSpPr>
        <p:spPr/>
        <p:txBody>
          <a:bodyPr/>
          <a:lstStyle/>
          <a:p>
            <a:fld id="{16630861-4318-414B-8E21-CA5F03E7BD41}" type="slidenum">
              <a:rPr lang="en-US" smtClean="0"/>
              <a:t>14</a:t>
            </a:fld>
            <a:endParaRPr lang="en-US"/>
          </a:p>
        </p:txBody>
      </p:sp>
      <p:pic>
        <p:nvPicPr>
          <p:cNvPr id="3" name="Picture 2">
            <a:extLst>
              <a:ext uri="{FF2B5EF4-FFF2-40B4-BE49-F238E27FC236}">
                <a16:creationId xmlns:a16="http://schemas.microsoft.com/office/drawing/2014/main" id="{9BF78FF0-D530-4EFE-81B2-B75171E2E824}"/>
              </a:ext>
            </a:extLst>
          </p:cNvPr>
          <p:cNvPicPr/>
          <p:nvPr/>
        </p:nvPicPr>
        <p:blipFill rotWithShape="1">
          <a:blip r:embed="rId2"/>
          <a:srcRect l="12268" t="15021" r="1851" b="4321"/>
          <a:stretch/>
        </p:blipFill>
        <p:spPr bwMode="auto">
          <a:xfrm>
            <a:off x="0" y="136523"/>
            <a:ext cx="9144000" cy="577442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F42EAC2-974F-4DDE-8D0B-119D929A885F}"/>
              </a:ext>
            </a:extLst>
          </p:cNvPr>
          <p:cNvSpPr txBox="1"/>
          <p:nvPr/>
        </p:nvSpPr>
        <p:spPr>
          <a:xfrm>
            <a:off x="4702629" y="136523"/>
            <a:ext cx="2710542" cy="369332"/>
          </a:xfrm>
          <a:prstGeom prst="rect">
            <a:avLst/>
          </a:prstGeom>
          <a:noFill/>
        </p:spPr>
        <p:txBody>
          <a:bodyPr wrap="square" rtlCol="0">
            <a:spAutoFit/>
          </a:bodyPr>
          <a:lstStyle/>
          <a:p>
            <a:r>
              <a:rPr lang="en-US" b="1" dirty="0">
                <a:solidFill>
                  <a:srgbClr val="FF0000"/>
                </a:solidFill>
              </a:rPr>
              <a:t>Pre-populated data tables</a:t>
            </a:r>
          </a:p>
        </p:txBody>
      </p:sp>
    </p:spTree>
    <p:extLst>
      <p:ext uri="{BB962C8B-B14F-4D97-AF65-F5344CB8AC3E}">
        <p14:creationId xmlns:p14="http://schemas.microsoft.com/office/powerpoint/2010/main" val="396710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5A079-ED29-491E-94B7-72498E8920BD}"/>
              </a:ext>
            </a:extLst>
          </p:cNvPr>
          <p:cNvSpPr>
            <a:spLocks noGrp="1"/>
          </p:cNvSpPr>
          <p:nvPr>
            <p:ph type="sldNum" sz="quarter" idx="12"/>
          </p:nvPr>
        </p:nvSpPr>
        <p:spPr/>
        <p:txBody>
          <a:bodyPr/>
          <a:lstStyle/>
          <a:p>
            <a:fld id="{16630861-4318-414B-8E21-CA5F03E7BD41}" type="slidenum">
              <a:rPr lang="en-US" smtClean="0"/>
              <a:t>15</a:t>
            </a:fld>
            <a:endParaRPr lang="en-US"/>
          </a:p>
        </p:txBody>
      </p:sp>
      <p:pic>
        <p:nvPicPr>
          <p:cNvPr id="3" name="Picture 2">
            <a:extLst>
              <a:ext uri="{FF2B5EF4-FFF2-40B4-BE49-F238E27FC236}">
                <a16:creationId xmlns:a16="http://schemas.microsoft.com/office/drawing/2014/main" id="{27F88DE6-8FDE-4D18-8F8D-97F6E87D165D}"/>
              </a:ext>
            </a:extLst>
          </p:cNvPr>
          <p:cNvPicPr/>
          <p:nvPr/>
        </p:nvPicPr>
        <p:blipFill rotWithShape="1">
          <a:blip r:embed="rId2"/>
          <a:srcRect l="12963" t="32304" r="1505" b="31481"/>
          <a:stretch/>
        </p:blipFill>
        <p:spPr bwMode="auto">
          <a:xfrm>
            <a:off x="163286" y="522513"/>
            <a:ext cx="8980714" cy="4800601"/>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6EAD6C2-E09F-4163-9049-3C7C9259C522}"/>
              </a:ext>
            </a:extLst>
          </p:cNvPr>
          <p:cNvSpPr txBox="1"/>
          <p:nvPr/>
        </p:nvSpPr>
        <p:spPr>
          <a:xfrm>
            <a:off x="2775859" y="153181"/>
            <a:ext cx="3967842" cy="369332"/>
          </a:xfrm>
          <a:prstGeom prst="rect">
            <a:avLst/>
          </a:prstGeom>
          <a:noFill/>
        </p:spPr>
        <p:txBody>
          <a:bodyPr wrap="square" rtlCol="0">
            <a:spAutoFit/>
          </a:bodyPr>
          <a:lstStyle/>
          <a:p>
            <a:r>
              <a:rPr lang="en-US" b="1" dirty="0">
                <a:solidFill>
                  <a:srgbClr val="FF0000"/>
                </a:solidFill>
              </a:rPr>
              <a:t>Needs Assessment Summary</a:t>
            </a:r>
          </a:p>
        </p:txBody>
      </p:sp>
    </p:spTree>
    <p:extLst>
      <p:ext uri="{BB962C8B-B14F-4D97-AF65-F5344CB8AC3E}">
        <p14:creationId xmlns:p14="http://schemas.microsoft.com/office/powerpoint/2010/main" val="181919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DB6368-812C-4BF1-9385-48D12998D91A}"/>
              </a:ext>
            </a:extLst>
          </p:cNvPr>
          <p:cNvSpPr>
            <a:spLocks noGrp="1"/>
          </p:cNvSpPr>
          <p:nvPr>
            <p:ph sz="half" idx="2"/>
          </p:nvPr>
        </p:nvSpPr>
        <p:spPr>
          <a:xfrm>
            <a:off x="277403" y="888219"/>
            <a:ext cx="8794678" cy="4827623"/>
          </a:xfrm>
        </p:spPr>
        <p:txBody>
          <a:bodyPr>
            <a:normAutofit/>
          </a:bodyPr>
          <a:lstStyle/>
          <a:p>
            <a:pPr marL="0" indent="0" algn="ctr">
              <a:buNone/>
            </a:pPr>
            <a:endParaRPr lang="en-US" b="1" i="1" dirty="0">
              <a:solidFill>
                <a:srgbClr val="00B050"/>
              </a:solidFill>
            </a:endParaRPr>
          </a:p>
          <a:p>
            <a:pPr marL="0" indent="0">
              <a:buNone/>
            </a:pPr>
            <a:endParaRPr lang="en-US" sz="1950" b="1" dirty="0"/>
          </a:p>
          <a:p>
            <a:pPr marL="0" indent="0">
              <a:buNone/>
            </a:pPr>
            <a:r>
              <a:rPr lang="en-US" sz="2000" b="1" dirty="0">
                <a:solidFill>
                  <a:schemeClr val="tx1"/>
                </a:solidFill>
                <a:latin typeface="Calibri" panose="020F0502020204030204" pitchFamily="34" charset="0"/>
                <a:cs typeface="Calibri" panose="020F0502020204030204" pitchFamily="34" charset="0"/>
              </a:rPr>
              <a:t>What Works Clearing House </a:t>
            </a:r>
            <a:r>
              <a:rPr lang="en-US" sz="2000" u="sng" dirty="0">
                <a:solidFill>
                  <a:schemeClr val="tx1"/>
                </a:solidFill>
                <a:hlinkClick r:id="rId3"/>
              </a:rPr>
              <a:t>https://ies.ed.gov/ncee/wwc/</a:t>
            </a:r>
            <a:r>
              <a:rPr lang="en-US" sz="2000" u="sng" dirty="0">
                <a:solidFill>
                  <a:schemeClr val="tx1"/>
                </a:solidFill>
              </a:rPr>
              <a:t> </a:t>
            </a:r>
            <a:endParaRPr lang="en-US" sz="2000" b="1" dirty="0">
              <a:solidFill>
                <a:schemeClr val="tx1"/>
              </a:solidFill>
            </a:endParaRPr>
          </a:p>
          <a:p>
            <a:pPr marL="0" indent="0">
              <a:buNone/>
            </a:pPr>
            <a:r>
              <a:rPr lang="en-US" sz="2000" b="1" dirty="0">
                <a:solidFill>
                  <a:schemeClr val="tx1"/>
                </a:solidFill>
              </a:rPr>
              <a:t>-- </a:t>
            </a:r>
            <a:r>
              <a:rPr lang="en-US" sz="2000" dirty="0">
                <a:solidFill>
                  <a:schemeClr val="tx1"/>
                </a:solidFill>
              </a:rPr>
              <a:t>includes various, available programs and shows the evidence of effectiveness</a:t>
            </a:r>
          </a:p>
          <a:p>
            <a:pPr marL="0" indent="0">
              <a:buNone/>
            </a:pPr>
            <a:endParaRPr lang="en-US" sz="1650" dirty="0">
              <a:solidFill>
                <a:schemeClr val="tx1">
                  <a:lumMod val="85000"/>
                  <a:lumOff val="15000"/>
                </a:schemeClr>
              </a:solidFill>
            </a:endParaRPr>
          </a:p>
          <a:p>
            <a:pPr marL="0" indent="0">
              <a:buNone/>
            </a:pPr>
            <a:r>
              <a:rPr lang="en-US" sz="2000" b="1" dirty="0">
                <a:solidFill>
                  <a:schemeClr val="tx1"/>
                </a:solidFill>
                <a:latin typeface="+mn-lt"/>
              </a:rPr>
              <a:t>State Support Network  </a:t>
            </a:r>
            <a:r>
              <a:rPr lang="en-US" sz="2000" dirty="0">
                <a:solidFill>
                  <a:schemeClr val="tx1"/>
                </a:solidFill>
                <a:hlinkClick r:id="rId4"/>
              </a:rPr>
              <a:t>https://tinyurl.com/SI-evidencebased</a:t>
            </a:r>
            <a:r>
              <a:rPr lang="en-US" sz="2000" dirty="0">
                <a:solidFill>
                  <a:schemeClr val="tx1"/>
                </a:solidFill>
              </a:rPr>
              <a:t>  </a:t>
            </a:r>
            <a:endParaRPr lang="en-US" sz="2000" b="1" dirty="0">
              <a:solidFill>
                <a:schemeClr val="tx1"/>
              </a:solidFill>
            </a:endParaRPr>
          </a:p>
          <a:p>
            <a:pPr marL="0" indent="0">
              <a:buNone/>
            </a:pPr>
            <a:r>
              <a:rPr lang="en-US" sz="2000" dirty="0">
                <a:solidFill>
                  <a:schemeClr val="tx1"/>
                </a:solidFill>
              </a:rPr>
              <a:t>-- leveraging evidence-based practices for local school improvement</a:t>
            </a:r>
          </a:p>
          <a:p>
            <a:pPr marL="0" indent="0">
              <a:buNone/>
            </a:pPr>
            <a:endParaRPr lang="en-US" sz="1500" dirty="0">
              <a:solidFill>
                <a:schemeClr val="tx1">
                  <a:lumMod val="85000"/>
                  <a:lumOff val="15000"/>
                </a:schemeClr>
              </a:solidFill>
            </a:endParaRPr>
          </a:p>
          <a:p>
            <a:pPr marL="0" indent="0">
              <a:buNone/>
            </a:pPr>
            <a:r>
              <a:rPr lang="en-US" sz="2000" b="1" dirty="0">
                <a:solidFill>
                  <a:schemeClr val="tx1"/>
                </a:solidFill>
                <a:latin typeface="+mn-lt"/>
              </a:rPr>
              <a:t>Blueprints For Healthy Youth Development </a:t>
            </a:r>
            <a:r>
              <a:rPr lang="en-US" sz="1800" dirty="0">
                <a:solidFill>
                  <a:schemeClr val="tx1"/>
                </a:solidFill>
                <a:hlinkClick r:id="rId5"/>
              </a:rPr>
              <a:t>https://www.blueprintsprograms.org/</a:t>
            </a:r>
            <a:r>
              <a:rPr lang="en-US" sz="1800" dirty="0">
                <a:solidFill>
                  <a:schemeClr val="tx1"/>
                </a:solidFill>
              </a:rPr>
              <a:t>  </a:t>
            </a:r>
            <a:endParaRPr lang="en-US" sz="1800" b="1" dirty="0">
              <a:solidFill>
                <a:schemeClr val="tx1"/>
              </a:solidFill>
            </a:endParaRPr>
          </a:p>
          <a:p>
            <a:pPr marL="0" indent="0">
              <a:buNone/>
            </a:pPr>
            <a:r>
              <a:rPr lang="en-US" sz="1800" dirty="0">
                <a:solidFill>
                  <a:schemeClr val="tx1"/>
                </a:solidFill>
              </a:rPr>
              <a:t>-- a national violence prevention initiative to identify programs that are effective in reducing adolescent violent crime, aggression, delinquency, and substance abuse. </a:t>
            </a:r>
          </a:p>
          <a:p>
            <a:pPr marL="0" indent="0">
              <a:buNone/>
            </a:pPr>
            <a:endParaRPr lang="en-US" dirty="0"/>
          </a:p>
        </p:txBody>
      </p:sp>
      <p:sp>
        <p:nvSpPr>
          <p:cNvPr id="5" name="Slide Number Placeholder 4">
            <a:extLst>
              <a:ext uri="{FF2B5EF4-FFF2-40B4-BE49-F238E27FC236}">
                <a16:creationId xmlns:a16="http://schemas.microsoft.com/office/drawing/2014/main" id="{16B596AD-A93E-44A7-BD95-4EE885F2333F}"/>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050" b="1" i="0" u="none" strike="noStrike" kern="1200" cap="none" spc="0" normalizeH="0" baseline="0" noProof="0">
                <a:ln>
                  <a:noFill/>
                </a:ln>
                <a:solidFill>
                  <a:srgbClr val="FFFFFF"/>
                </a:solidFill>
                <a:effectLst/>
                <a:uLnTx/>
                <a:uFillTx/>
                <a:latin typeface="Fira Sans Ultra" charset="0"/>
              </a:rPr>
              <a:pPr marL="0" marR="0" lvl="0" indent="0" algn="ctr" defTabSz="685800" rtl="0" eaLnBrk="1" fontAlgn="auto" latinLnBrk="0" hangingPunct="1">
                <a:lnSpc>
                  <a:spcPct val="100000"/>
                </a:lnSpc>
                <a:spcBef>
                  <a:spcPts val="0"/>
                </a:spcBef>
                <a:spcAft>
                  <a:spcPts val="0"/>
                </a:spcAft>
                <a:buClrTx/>
                <a:buSzTx/>
                <a:buFontTx/>
                <a:buNone/>
                <a:tabLst/>
                <a:defRPr/>
              </a:pPr>
              <a:t>16</a:t>
            </a:fld>
            <a:endParaRPr kumimoji="0" lang="en-US" sz="1050" b="1" i="0" u="none" strike="noStrike" kern="1200" cap="none" spc="0" normalizeH="0" baseline="0" noProof="0">
              <a:ln>
                <a:noFill/>
              </a:ln>
              <a:solidFill>
                <a:srgbClr val="FFFFFF"/>
              </a:solidFill>
              <a:effectLst/>
              <a:uLnTx/>
              <a:uFillTx/>
              <a:latin typeface="Fira Sans Ultra" charset="0"/>
            </a:endParaRPr>
          </a:p>
        </p:txBody>
      </p:sp>
      <p:sp>
        <p:nvSpPr>
          <p:cNvPr id="9" name="Rectangle 8">
            <a:extLst>
              <a:ext uri="{FF2B5EF4-FFF2-40B4-BE49-F238E27FC236}">
                <a16:creationId xmlns:a16="http://schemas.microsoft.com/office/drawing/2014/main" id="{9E101C0C-F2C6-4FB8-9244-705551D1CE5E}"/>
              </a:ext>
            </a:extLst>
          </p:cNvPr>
          <p:cNvSpPr/>
          <p:nvPr/>
        </p:nvSpPr>
        <p:spPr>
          <a:xfrm>
            <a:off x="297950" y="196553"/>
            <a:ext cx="8507003" cy="80003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Available, online, resources for evidence-based interventions:</a:t>
            </a:r>
          </a:p>
        </p:txBody>
      </p:sp>
    </p:spTree>
    <p:extLst>
      <p:ext uri="{BB962C8B-B14F-4D97-AF65-F5344CB8AC3E}">
        <p14:creationId xmlns:p14="http://schemas.microsoft.com/office/powerpoint/2010/main" val="76261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CB27-7C40-4324-B429-CB88C6F6A714}"/>
              </a:ext>
            </a:extLst>
          </p:cNvPr>
          <p:cNvSpPr>
            <a:spLocks noGrp="1"/>
          </p:cNvSpPr>
          <p:nvPr>
            <p:ph type="title"/>
          </p:nvPr>
        </p:nvSpPr>
        <p:spPr>
          <a:xfrm>
            <a:off x="281353" y="1116131"/>
            <a:ext cx="8545013" cy="2139553"/>
          </a:xfrm>
        </p:spPr>
        <p:txBody>
          <a:bodyPr>
            <a:normAutofit fontScale="90000"/>
          </a:bodyPr>
          <a:lstStyle/>
          <a:p>
            <a:r>
              <a:rPr lang="en-US" dirty="0"/>
              <a:t>Attendance Data Sources</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70FD9239-490C-4D44-8961-C5D47BFBA8F6}"/>
              </a:ext>
            </a:extLst>
          </p:cNvPr>
          <p:cNvSpPr>
            <a:spLocks noGrp="1"/>
          </p:cNvSpPr>
          <p:nvPr>
            <p:ph type="body" idx="1"/>
          </p:nvPr>
        </p:nvSpPr>
        <p:spPr>
          <a:xfrm>
            <a:off x="281353" y="1735512"/>
            <a:ext cx="8545013" cy="2993870"/>
          </a:xfrm>
        </p:spPr>
        <p:txBody>
          <a:bodyPr>
            <a:normAutofit fontScale="92500" lnSpcReduction="10000"/>
          </a:bodyPr>
          <a:lstStyle/>
          <a:p>
            <a:pPr marL="257175" indent="-257175">
              <a:buFont typeface="Arial" panose="020B0604020202020204" pitchFamily="34" charset="0"/>
              <a:buChar char="•"/>
            </a:pPr>
            <a:r>
              <a:rPr lang="en-US" sz="2200" dirty="0">
                <a:solidFill>
                  <a:schemeClr val="tx1"/>
                </a:solidFill>
              </a:rPr>
              <a:t>Zoom (including groups/cohorts)</a:t>
            </a:r>
          </a:p>
          <a:p>
            <a:pPr marL="257175" indent="-257175">
              <a:buFont typeface="Arial" panose="020B0604020202020204" pitchFamily="34" charset="0"/>
              <a:buChar char="•"/>
            </a:pPr>
            <a:r>
              <a:rPr lang="en-US" sz="2200" dirty="0">
                <a:solidFill>
                  <a:schemeClr val="tx1"/>
                </a:solidFill>
              </a:rPr>
              <a:t>Intervention &amp; Incentive Activities</a:t>
            </a:r>
          </a:p>
          <a:p>
            <a:pPr marL="257175" indent="-257175">
              <a:buFont typeface="Arial" panose="020B0604020202020204" pitchFamily="34" charset="0"/>
              <a:buChar char="•"/>
            </a:pPr>
            <a:r>
              <a:rPr lang="en-US" sz="2200" dirty="0">
                <a:solidFill>
                  <a:schemeClr val="tx1"/>
                </a:solidFill>
              </a:rPr>
              <a:t>Student conferences/Parent conferences</a:t>
            </a:r>
          </a:p>
          <a:p>
            <a:pPr marL="257175" indent="-257175">
              <a:buFont typeface="Arial" panose="020B0604020202020204" pitchFamily="34" charset="0"/>
              <a:buChar char="•"/>
            </a:pPr>
            <a:r>
              <a:rPr lang="en-US" sz="2200" dirty="0">
                <a:solidFill>
                  <a:schemeClr val="tx1"/>
                </a:solidFill>
              </a:rPr>
              <a:t>SAT referrals/interventions</a:t>
            </a:r>
          </a:p>
          <a:p>
            <a:pPr marL="257175" indent="-257175">
              <a:buFont typeface="Arial" panose="020B0604020202020204" pitchFamily="34" charset="0"/>
              <a:buChar char="•"/>
            </a:pPr>
            <a:r>
              <a:rPr lang="en-US" sz="2200" dirty="0">
                <a:solidFill>
                  <a:schemeClr val="tx1"/>
                </a:solidFill>
              </a:rPr>
              <a:t>Walkthrough Data</a:t>
            </a:r>
          </a:p>
          <a:p>
            <a:pPr marL="257175" indent="-257175">
              <a:buFont typeface="Arial" panose="020B0604020202020204" pitchFamily="34" charset="0"/>
              <a:buChar char="•"/>
            </a:pPr>
            <a:r>
              <a:rPr lang="en-US" sz="2200" dirty="0">
                <a:solidFill>
                  <a:schemeClr val="tx1"/>
                </a:solidFill>
              </a:rPr>
              <a:t>Additional?</a:t>
            </a:r>
          </a:p>
          <a:p>
            <a:endParaRPr lang="en-US" dirty="0"/>
          </a:p>
          <a:p>
            <a:endParaRPr lang="en-US" dirty="0"/>
          </a:p>
          <a:p>
            <a:r>
              <a:rPr lang="en-US" dirty="0">
                <a:solidFill>
                  <a:schemeClr val="tx1"/>
                </a:solidFill>
                <a:highlight>
                  <a:srgbClr val="FFFF00"/>
                </a:highlight>
              </a:rPr>
              <a:t>What does the data tell you?  Why does the data look the way that it does (root cause)?</a:t>
            </a:r>
          </a:p>
          <a:p>
            <a:endParaRPr lang="en-US" dirty="0"/>
          </a:p>
        </p:txBody>
      </p:sp>
      <p:sp>
        <p:nvSpPr>
          <p:cNvPr id="4" name="Slide Number Placeholder 3">
            <a:extLst>
              <a:ext uri="{FF2B5EF4-FFF2-40B4-BE49-F238E27FC236}">
                <a16:creationId xmlns:a16="http://schemas.microsoft.com/office/drawing/2014/main" id="{2CF3261E-9489-4DEE-8899-0C424D62B3BF}"/>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17</a:t>
            </a:fld>
            <a:endParaRPr lang="en-US">
              <a:solidFill>
                <a:srgbClr val="FFFFFF"/>
              </a:solidFill>
            </a:endParaRPr>
          </a:p>
        </p:txBody>
      </p:sp>
      <p:sp>
        <p:nvSpPr>
          <p:cNvPr id="5" name="Rectangle 4">
            <a:extLst>
              <a:ext uri="{FF2B5EF4-FFF2-40B4-BE49-F238E27FC236}">
                <a16:creationId xmlns:a16="http://schemas.microsoft.com/office/drawing/2014/main" id="{275C108B-CFB2-4462-AF19-74C50A88F64B}"/>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Example</a:t>
            </a:r>
          </a:p>
        </p:txBody>
      </p:sp>
    </p:spTree>
    <p:extLst>
      <p:ext uri="{BB962C8B-B14F-4D97-AF65-F5344CB8AC3E}">
        <p14:creationId xmlns:p14="http://schemas.microsoft.com/office/powerpoint/2010/main" val="44896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4BC-DD2E-4C18-B1C8-DCFD9248AD87}"/>
              </a:ext>
            </a:extLst>
          </p:cNvPr>
          <p:cNvSpPr>
            <a:spLocks noGrp="1"/>
          </p:cNvSpPr>
          <p:nvPr>
            <p:ph type="title"/>
          </p:nvPr>
        </p:nvSpPr>
        <p:spPr>
          <a:xfrm>
            <a:off x="308287" y="959643"/>
            <a:ext cx="8527427" cy="1050119"/>
          </a:xfrm>
        </p:spPr>
        <p:txBody>
          <a:bodyPr/>
          <a:lstStyle/>
          <a:p>
            <a:pPr algn="ctr"/>
            <a:r>
              <a:rPr lang="en-US" dirty="0"/>
              <a:t>Area of Improvement for the Strategic Plan</a:t>
            </a:r>
          </a:p>
        </p:txBody>
      </p:sp>
      <p:sp>
        <p:nvSpPr>
          <p:cNvPr id="3" name="Content Placeholder 2">
            <a:extLst>
              <a:ext uri="{FF2B5EF4-FFF2-40B4-BE49-F238E27FC236}">
                <a16:creationId xmlns:a16="http://schemas.microsoft.com/office/drawing/2014/main" id="{E5B19876-AAE8-4C94-93DF-2AB273979121}"/>
              </a:ext>
            </a:extLst>
          </p:cNvPr>
          <p:cNvSpPr>
            <a:spLocks noGrp="1"/>
          </p:cNvSpPr>
          <p:nvPr>
            <p:ph idx="1"/>
          </p:nvPr>
        </p:nvSpPr>
        <p:spPr/>
        <p:txBody>
          <a:bodyPr/>
          <a:lstStyle/>
          <a:p>
            <a:r>
              <a:rPr lang="en-US" dirty="0">
                <a:solidFill>
                  <a:schemeClr val="tx1"/>
                </a:solidFill>
              </a:rPr>
              <a:t>Look at attendance data and needs assessment to determine how many students were chronically absent.</a:t>
            </a:r>
          </a:p>
          <a:p>
            <a:pPr marL="0" indent="0">
              <a:buNone/>
            </a:pPr>
            <a:endParaRPr lang="en-US" dirty="0"/>
          </a:p>
          <a:p>
            <a:pPr marL="0" indent="0" algn="ctr">
              <a:buNone/>
            </a:pPr>
            <a:r>
              <a:rPr lang="en-US" sz="2700" b="1" dirty="0">
                <a:solidFill>
                  <a:schemeClr val="tx1"/>
                </a:solidFill>
              </a:rPr>
              <a:t>Example:</a:t>
            </a:r>
          </a:p>
          <a:p>
            <a:pPr marL="0" indent="0" algn="ctr">
              <a:buNone/>
            </a:pPr>
            <a:r>
              <a:rPr lang="en-US" sz="2700" b="1" i="1" dirty="0">
                <a:solidFill>
                  <a:schemeClr val="tx1"/>
                </a:solidFill>
              </a:rPr>
              <a:t>During the 2019-2020 school year, 30% of students were absent 10 or more days during a one semester period.</a:t>
            </a:r>
          </a:p>
        </p:txBody>
      </p:sp>
      <p:sp>
        <p:nvSpPr>
          <p:cNvPr id="4" name="Slide Number Placeholder 3">
            <a:extLst>
              <a:ext uri="{FF2B5EF4-FFF2-40B4-BE49-F238E27FC236}">
                <a16:creationId xmlns:a16="http://schemas.microsoft.com/office/drawing/2014/main" id="{CE3F49D4-58D6-4E54-B16B-C41F2A1A5EC2}"/>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18</a:t>
            </a:fld>
            <a:endParaRPr lang="en-US">
              <a:solidFill>
                <a:srgbClr val="FFFFFF"/>
              </a:solidFill>
            </a:endParaRPr>
          </a:p>
        </p:txBody>
      </p:sp>
      <p:sp>
        <p:nvSpPr>
          <p:cNvPr id="5" name="Rectangle 4">
            <a:extLst>
              <a:ext uri="{FF2B5EF4-FFF2-40B4-BE49-F238E27FC236}">
                <a16:creationId xmlns:a16="http://schemas.microsoft.com/office/drawing/2014/main" id="{31F1D42C-2C3C-4B6A-B090-7B1D5E62CEAD}"/>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Example</a:t>
            </a:r>
          </a:p>
        </p:txBody>
      </p:sp>
    </p:spTree>
    <p:extLst>
      <p:ext uri="{BB962C8B-B14F-4D97-AF65-F5344CB8AC3E}">
        <p14:creationId xmlns:p14="http://schemas.microsoft.com/office/powerpoint/2010/main" val="35699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97" y="631316"/>
            <a:ext cx="8690899" cy="1400159"/>
          </a:xfrm>
        </p:spPr>
        <p:txBody>
          <a:bodyPr/>
          <a:lstStyle/>
          <a:p>
            <a:r>
              <a:rPr lang="en-US" b="1" dirty="0"/>
              <a:t>Goal:</a:t>
            </a:r>
            <a:r>
              <a:rPr lang="en-US" sz="2400" dirty="0"/>
              <a:t> measurable, focus area of improvement</a:t>
            </a:r>
            <a:endParaRPr lang="en-US" b="1" dirty="0"/>
          </a:p>
        </p:txBody>
      </p:sp>
      <p:sp>
        <p:nvSpPr>
          <p:cNvPr id="3" name="Content Placeholder 2"/>
          <p:cNvSpPr>
            <a:spLocks noGrp="1"/>
          </p:cNvSpPr>
          <p:nvPr>
            <p:ph idx="1"/>
          </p:nvPr>
        </p:nvSpPr>
        <p:spPr>
          <a:xfrm>
            <a:off x="271120" y="1589677"/>
            <a:ext cx="8690899" cy="4149969"/>
          </a:xfrm>
        </p:spPr>
        <p:txBody>
          <a:bodyPr/>
          <a:lstStyle/>
          <a:p>
            <a:pPr marL="0" indent="0">
              <a:buNone/>
            </a:pPr>
            <a:r>
              <a:rPr lang="en-US" b="1" dirty="0">
                <a:solidFill>
                  <a:schemeClr val="tx1"/>
                </a:solidFill>
              </a:rPr>
              <a:t>Goal title: </a:t>
            </a:r>
            <a:r>
              <a:rPr lang="en-US" dirty="0">
                <a:solidFill>
                  <a:schemeClr val="tx1"/>
                </a:solidFill>
              </a:rPr>
              <a:t>Decrease Chronic Absences</a:t>
            </a:r>
          </a:p>
          <a:p>
            <a:pPr marL="0" indent="0">
              <a:buNone/>
            </a:pPr>
            <a:r>
              <a:rPr lang="en-US" b="1" dirty="0">
                <a:solidFill>
                  <a:schemeClr val="tx1"/>
                </a:solidFill>
              </a:rPr>
              <a:t>Goal description:  </a:t>
            </a:r>
            <a:r>
              <a:rPr lang="en-US" sz="2000" dirty="0">
                <a:solidFill>
                  <a:schemeClr val="tx1"/>
                </a:solidFill>
              </a:rPr>
              <a:t>By January 2021, less than ___% of our students will be chronically absent.</a:t>
            </a:r>
          </a:p>
          <a:p>
            <a:pPr marL="0" indent="0">
              <a:buNone/>
            </a:pPr>
            <a:endParaRPr lang="en-US" sz="2000" dirty="0"/>
          </a:p>
        </p:txBody>
      </p:sp>
      <p:sp>
        <p:nvSpPr>
          <p:cNvPr id="4" name="Title 1">
            <a:extLst>
              <a:ext uri="{FF2B5EF4-FFF2-40B4-BE49-F238E27FC236}">
                <a16:creationId xmlns:a16="http://schemas.microsoft.com/office/drawing/2014/main" id="{3F9EA0C7-5281-3D4B-9A0E-77F85E61D3DA}"/>
              </a:ext>
            </a:extLst>
          </p:cNvPr>
          <p:cNvSpPr txBox="1">
            <a:spLocks/>
          </p:cNvSpPr>
          <p:nvPr/>
        </p:nvSpPr>
        <p:spPr>
          <a:xfrm>
            <a:off x="271120" y="2876916"/>
            <a:ext cx="8873066" cy="140015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a:lstStyle>
          <a:p>
            <a:r>
              <a:rPr lang="en-US" b="1" dirty="0"/>
              <a:t>Performance Measure: </a:t>
            </a:r>
            <a:r>
              <a:rPr lang="en-US" sz="2400" dirty="0"/>
              <a:t>data collection methods</a:t>
            </a:r>
          </a:p>
        </p:txBody>
      </p:sp>
      <p:sp>
        <p:nvSpPr>
          <p:cNvPr id="5" name="Content Placeholder 2">
            <a:extLst>
              <a:ext uri="{FF2B5EF4-FFF2-40B4-BE49-F238E27FC236}">
                <a16:creationId xmlns:a16="http://schemas.microsoft.com/office/drawing/2014/main" id="{94E25B06-69B3-5043-9699-ACF0E022F284}"/>
              </a:ext>
            </a:extLst>
          </p:cNvPr>
          <p:cNvSpPr txBox="1">
            <a:spLocks/>
          </p:cNvSpPr>
          <p:nvPr/>
        </p:nvSpPr>
        <p:spPr>
          <a:xfrm>
            <a:off x="257023" y="3876656"/>
            <a:ext cx="8629954" cy="22498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00000"/>
              </a:lnSpc>
              <a:spcBef>
                <a:spcPts val="0"/>
              </a:spcBef>
              <a:buFont typeface="Arial"/>
              <a:buNone/>
            </a:pPr>
            <a:r>
              <a:rPr lang="en-US" b="1" u="sng" dirty="0">
                <a:solidFill>
                  <a:schemeClr val="tx1"/>
                </a:solidFill>
              </a:rPr>
              <a:t>Example:</a:t>
            </a:r>
            <a:r>
              <a:rPr lang="en-US" b="1" dirty="0">
                <a:solidFill>
                  <a:schemeClr val="tx1"/>
                </a:solidFill>
              </a:rPr>
              <a:t> </a:t>
            </a:r>
            <a:r>
              <a:rPr lang="en-US" dirty="0">
                <a:solidFill>
                  <a:schemeClr val="tx1"/>
                </a:solidFill>
              </a:rPr>
              <a:t>Zoom data (including groups/cohorts), intervention progress data, incentive participation, conference logs (student and/or parent), SAT referrals/interventions, student engagement, walkthrough data</a:t>
            </a:r>
          </a:p>
          <a:p>
            <a:pPr marL="0" indent="0">
              <a:lnSpc>
                <a:spcPct val="100000"/>
              </a:lnSpc>
              <a:spcBef>
                <a:spcPts val="0"/>
              </a:spcBef>
              <a:buFont typeface="Arial"/>
              <a:buNone/>
            </a:pPr>
            <a:endParaRPr lang="en-US" dirty="0">
              <a:solidFill>
                <a:schemeClr val="tx1"/>
              </a:solidFill>
              <a:highlight>
                <a:srgbClr val="FFFF00"/>
              </a:highlight>
            </a:endParaRPr>
          </a:p>
          <a:p>
            <a:pPr marL="0" indent="0">
              <a:buFont typeface="Arial"/>
              <a:buNone/>
            </a:pPr>
            <a:r>
              <a:rPr lang="en-US" dirty="0">
                <a:solidFill>
                  <a:schemeClr val="tx1"/>
                </a:solidFill>
                <a:highlight>
                  <a:srgbClr val="FFFF00"/>
                </a:highlight>
              </a:rPr>
              <a:t>Updated GPS Change: </a:t>
            </a:r>
            <a:r>
              <a:rPr lang="en-US" dirty="0">
                <a:solidFill>
                  <a:schemeClr val="tx1"/>
                </a:solidFill>
              </a:rPr>
              <a:t>No description required just a title related to what measure(s)/tool is being used.</a:t>
            </a:r>
          </a:p>
          <a:p>
            <a:pPr marL="0" indent="0">
              <a:buFont typeface="Arial"/>
              <a:buNone/>
            </a:pPr>
            <a:endParaRPr lang="en-US" dirty="0"/>
          </a:p>
        </p:txBody>
      </p:sp>
      <p:sp>
        <p:nvSpPr>
          <p:cNvPr id="6" name="Rectangle 5">
            <a:extLst>
              <a:ext uri="{FF2B5EF4-FFF2-40B4-BE49-F238E27FC236}">
                <a16:creationId xmlns:a16="http://schemas.microsoft.com/office/drawing/2014/main" id="{A2D47334-52DC-49FB-8BA1-A4A86B47F461}"/>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Example</a:t>
            </a:r>
          </a:p>
        </p:txBody>
      </p:sp>
    </p:spTree>
    <p:extLst>
      <p:ext uri="{BB962C8B-B14F-4D97-AF65-F5344CB8AC3E}">
        <p14:creationId xmlns:p14="http://schemas.microsoft.com/office/powerpoint/2010/main" val="371224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939" y="143747"/>
            <a:ext cx="8527427" cy="1400159"/>
          </a:xfrm>
        </p:spPr>
        <p:txBody>
          <a:bodyPr>
            <a:normAutofit fontScale="90000"/>
          </a:bodyPr>
          <a:lstStyle/>
          <a:p>
            <a:r>
              <a:rPr lang="en-US" dirty="0"/>
              <a:t>Planning for Continuous Improvement </a:t>
            </a:r>
            <a:br>
              <a:rPr lang="en-US" dirty="0"/>
            </a:br>
            <a:br>
              <a:rPr lang="en-US" dirty="0"/>
            </a:br>
            <a:r>
              <a:rPr lang="en-US" dirty="0"/>
              <a:t>Guided Conversations</a:t>
            </a:r>
          </a:p>
        </p:txBody>
      </p:sp>
      <p:sp>
        <p:nvSpPr>
          <p:cNvPr id="4" name="Content Placeholder 3"/>
          <p:cNvSpPr>
            <a:spLocks noGrp="1"/>
          </p:cNvSpPr>
          <p:nvPr>
            <p:ph idx="1"/>
          </p:nvPr>
        </p:nvSpPr>
        <p:spPr>
          <a:xfrm>
            <a:off x="170688" y="1595185"/>
            <a:ext cx="8973312" cy="4429929"/>
          </a:xfrm>
        </p:spPr>
        <p:txBody>
          <a:bodyPr>
            <a:normAutofit/>
          </a:bodyPr>
          <a:lstStyle/>
          <a:p>
            <a:pPr marL="0" indent="0">
              <a:buNone/>
            </a:pPr>
            <a:r>
              <a:rPr lang="en-US" sz="2400" b="1" dirty="0">
                <a:solidFill>
                  <a:schemeClr val="tx1"/>
                </a:solidFill>
              </a:rPr>
              <a:t>Why:  </a:t>
            </a:r>
            <a:r>
              <a:rPr lang="en-US" sz="2400" dirty="0">
                <a:solidFill>
                  <a:schemeClr val="tx1"/>
                </a:solidFill>
              </a:rPr>
              <a:t>Why do we need a Strategic Plan?</a:t>
            </a:r>
          </a:p>
          <a:p>
            <a:pPr marL="0" indent="0">
              <a:buNone/>
            </a:pPr>
            <a:r>
              <a:rPr lang="en-US" sz="2400" b="1" dirty="0">
                <a:solidFill>
                  <a:schemeClr val="tx1"/>
                </a:solidFill>
              </a:rPr>
              <a:t>Who:  </a:t>
            </a:r>
            <a:r>
              <a:rPr lang="en-US" sz="2400" dirty="0">
                <a:solidFill>
                  <a:schemeClr val="tx1"/>
                </a:solidFill>
              </a:rPr>
              <a:t>Who should be involved in the process?</a:t>
            </a:r>
          </a:p>
          <a:p>
            <a:pPr marL="0" indent="0">
              <a:buNone/>
            </a:pPr>
            <a:r>
              <a:rPr lang="en-US" sz="2400" b="1" dirty="0">
                <a:solidFill>
                  <a:schemeClr val="tx1"/>
                </a:solidFill>
              </a:rPr>
              <a:t>How:  </a:t>
            </a:r>
            <a:r>
              <a:rPr lang="en-US" sz="2400" dirty="0">
                <a:solidFill>
                  <a:schemeClr val="tx1"/>
                </a:solidFill>
              </a:rPr>
              <a:t>How does the plan reflect the data and data analysis?</a:t>
            </a:r>
          </a:p>
          <a:p>
            <a:pPr marL="0" indent="0">
              <a:buNone/>
            </a:pPr>
            <a:r>
              <a:rPr lang="en-US" sz="2400" dirty="0">
                <a:solidFill>
                  <a:schemeClr val="tx1"/>
                </a:solidFill>
              </a:rPr>
              <a:t>            How does the plan inform job embedded practices to support </a:t>
            </a:r>
          </a:p>
          <a:p>
            <a:pPr marL="0" indent="0">
              <a:buNone/>
            </a:pPr>
            <a:r>
              <a:rPr lang="en-US" sz="2400" dirty="0">
                <a:solidFill>
                  <a:schemeClr val="tx1"/>
                </a:solidFill>
              </a:rPr>
              <a:t>            student achievement?</a:t>
            </a:r>
          </a:p>
          <a:p>
            <a:pPr marL="0" indent="0">
              <a:buNone/>
            </a:pPr>
            <a:r>
              <a:rPr lang="en-US" sz="2400" dirty="0">
                <a:solidFill>
                  <a:schemeClr val="tx1"/>
                </a:solidFill>
              </a:rPr>
              <a:t>            How do we select appropriate strategies and activities to </a:t>
            </a:r>
          </a:p>
          <a:p>
            <a:pPr marL="0" indent="0">
              <a:buNone/>
            </a:pPr>
            <a:r>
              <a:rPr lang="en-US" sz="2400" dirty="0">
                <a:solidFill>
                  <a:schemeClr val="tx1"/>
                </a:solidFill>
              </a:rPr>
              <a:t>            accomplish the goals in the plan?</a:t>
            </a:r>
          </a:p>
          <a:p>
            <a:pPr marL="0" indent="0">
              <a:buNone/>
            </a:pPr>
            <a:r>
              <a:rPr lang="en-US" sz="2400" b="1" dirty="0">
                <a:solidFill>
                  <a:schemeClr val="tx1"/>
                </a:solidFill>
              </a:rPr>
              <a:t>What: </a:t>
            </a:r>
            <a:r>
              <a:rPr lang="en-US" sz="2400" dirty="0">
                <a:solidFill>
                  <a:schemeClr val="tx1"/>
                </a:solidFill>
              </a:rPr>
              <a:t>What monitoring systems will need to be in place?</a:t>
            </a:r>
          </a:p>
          <a:p>
            <a:pPr marL="0" indent="0">
              <a:buNone/>
            </a:pPr>
            <a:r>
              <a:rPr lang="en-US" sz="2400" b="1" dirty="0">
                <a:solidFill>
                  <a:schemeClr val="tx1"/>
                </a:solidFill>
              </a:rPr>
              <a:t>When: </a:t>
            </a:r>
            <a:r>
              <a:rPr lang="en-US" sz="2400" dirty="0">
                <a:solidFill>
                  <a:schemeClr val="tx1"/>
                </a:solidFill>
              </a:rPr>
              <a:t>When will we review plan implementation progress?</a:t>
            </a:r>
          </a:p>
          <a:p>
            <a:pPr marL="0" indent="0">
              <a:buNone/>
            </a:pPr>
            <a:endParaRPr lang="en-US" dirty="0"/>
          </a:p>
        </p:txBody>
      </p:sp>
      <p:sp>
        <p:nvSpPr>
          <p:cNvPr id="5" name="Rectangle 4"/>
          <p:cNvSpPr/>
          <p:nvPr/>
        </p:nvSpPr>
        <p:spPr>
          <a:xfrm>
            <a:off x="7420708" y="92468"/>
            <a:ext cx="1280538" cy="1885801"/>
          </a:xfrm>
          <a:prstGeom prst="rect">
            <a:avLst/>
          </a:prstGeom>
          <a:solidFill>
            <a:srgbClr val="2685B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a:p>
        </p:txBody>
      </p:sp>
      <p:sp>
        <p:nvSpPr>
          <p:cNvPr id="6" name="TextBox 5"/>
          <p:cNvSpPr txBox="1">
            <a:spLocks noChangeArrowheads="1"/>
          </p:cNvSpPr>
          <p:nvPr/>
        </p:nvSpPr>
        <p:spPr bwMode="auto">
          <a:xfrm>
            <a:off x="7227539" y="163127"/>
            <a:ext cx="1666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dirty="0">
                <a:solidFill>
                  <a:schemeClr val="bg1"/>
                </a:solidFill>
              </a:rPr>
              <a:t>PLAN</a:t>
            </a:r>
          </a:p>
        </p:txBody>
      </p:sp>
      <p:pic>
        <p:nvPicPr>
          <p:cNvPr id="7" name="Picture 10" descr="http://t0.gstatic.com/images?q=tbn:ANd9GcTzT_Jfex6X8at-1KZboOShOQytJxmfGhbEt-Gu9FjYVCXW1A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174" y="570291"/>
            <a:ext cx="1195606" cy="1278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76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85" y="945258"/>
            <a:ext cx="8527429" cy="1233497"/>
          </a:xfrm>
        </p:spPr>
        <p:txBody>
          <a:bodyPr>
            <a:normAutofit/>
          </a:bodyPr>
          <a:lstStyle/>
          <a:p>
            <a:r>
              <a:rPr lang="en-US" b="1" dirty="0"/>
              <a:t>Strategy: </a:t>
            </a:r>
            <a:r>
              <a:rPr lang="en-US" sz="2400" dirty="0"/>
              <a:t>plan of action; techniques or methods</a:t>
            </a:r>
            <a:br>
              <a:rPr lang="en-US" dirty="0"/>
            </a:br>
            <a:r>
              <a:rPr lang="en-US" dirty="0"/>
              <a:t>	</a:t>
            </a:r>
          </a:p>
        </p:txBody>
      </p:sp>
      <p:sp>
        <p:nvSpPr>
          <p:cNvPr id="3" name="Content Placeholder 2"/>
          <p:cNvSpPr>
            <a:spLocks noGrp="1"/>
          </p:cNvSpPr>
          <p:nvPr>
            <p:ph idx="1"/>
          </p:nvPr>
        </p:nvSpPr>
        <p:spPr>
          <a:xfrm>
            <a:off x="308287" y="1562006"/>
            <a:ext cx="8527427" cy="4911871"/>
          </a:xfrm>
        </p:spPr>
        <p:txBody>
          <a:bodyPr>
            <a:normAutofit/>
          </a:bodyPr>
          <a:lstStyle/>
          <a:p>
            <a:pPr marL="0" indent="0">
              <a:lnSpc>
                <a:spcPct val="110000"/>
              </a:lnSpc>
              <a:spcBef>
                <a:spcPts val="0"/>
              </a:spcBef>
              <a:buNone/>
            </a:pPr>
            <a:r>
              <a:rPr lang="en-US" sz="2000" b="1" u="sng" dirty="0">
                <a:solidFill>
                  <a:schemeClr val="tx1"/>
                </a:solidFill>
              </a:rPr>
              <a:t>Example</a:t>
            </a:r>
            <a:r>
              <a:rPr lang="en-US" sz="2000" b="1" dirty="0">
                <a:solidFill>
                  <a:schemeClr val="tx1"/>
                </a:solidFill>
              </a:rPr>
              <a:t>: Tier 1--</a:t>
            </a:r>
            <a:r>
              <a:rPr lang="en-US" sz="2000" dirty="0">
                <a:solidFill>
                  <a:schemeClr val="tx1"/>
                </a:solidFill>
              </a:rPr>
              <a:t>School-wide reinforcement program that includes focus on improved attendance.</a:t>
            </a:r>
          </a:p>
          <a:p>
            <a:pPr marL="0" indent="0">
              <a:lnSpc>
                <a:spcPct val="100000"/>
              </a:lnSpc>
              <a:spcBef>
                <a:spcPts val="0"/>
              </a:spcBef>
              <a:buNone/>
            </a:pPr>
            <a:endParaRPr lang="en-US" sz="2000" dirty="0">
              <a:solidFill>
                <a:schemeClr val="tx1"/>
              </a:solidFill>
              <a:highlight>
                <a:srgbClr val="FFFF00"/>
              </a:highlight>
            </a:endParaRPr>
          </a:p>
          <a:p>
            <a:pPr marL="0" indent="0">
              <a:lnSpc>
                <a:spcPct val="100000"/>
              </a:lnSpc>
              <a:spcBef>
                <a:spcPts val="0"/>
              </a:spcBef>
              <a:buNone/>
            </a:pPr>
            <a:r>
              <a:rPr lang="en-US" dirty="0">
                <a:solidFill>
                  <a:schemeClr val="tx1"/>
                </a:solidFill>
                <a:highlight>
                  <a:srgbClr val="FFFF00"/>
                </a:highlight>
              </a:rPr>
              <a:t>Updated GPS Change</a:t>
            </a:r>
            <a:r>
              <a:rPr lang="en-US" dirty="0">
                <a:solidFill>
                  <a:schemeClr val="tx1"/>
                </a:solidFill>
              </a:rPr>
              <a:t>: include title only, no description required</a:t>
            </a:r>
          </a:p>
          <a:p>
            <a:pPr marL="0" indent="0">
              <a:buNone/>
            </a:pPr>
            <a:endParaRPr lang="en-US" b="1" dirty="0">
              <a:solidFill>
                <a:schemeClr val="accent2">
                  <a:lumMod val="75000"/>
                </a:schemeClr>
              </a:solidFill>
            </a:endParaRPr>
          </a:p>
          <a:p>
            <a:pPr marL="0" indent="0">
              <a:buNone/>
            </a:pPr>
            <a:endParaRPr lang="en-US" b="1" dirty="0">
              <a:solidFill>
                <a:schemeClr val="accent2">
                  <a:lumMod val="75000"/>
                </a:schemeClr>
              </a:solidFill>
            </a:endParaRPr>
          </a:p>
          <a:p>
            <a:pPr marL="0" indent="0">
              <a:buNone/>
            </a:pPr>
            <a:endParaRPr lang="en-US" b="1" dirty="0">
              <a:solidFill>
                <a:schemeClr val="accent2">
                  <a:lumMod val="75000"/>
                </a:schemeClr>
              </a:solidFill>
            </a:endParaRPr>
          </a:p>
        </p:txBody>
      </p:sp>
      <p:sp>
        <p:nvSpPr>
          <p:cNvPr id="4" name="Rectangle 3">
            <a:extLst>
              <a:ext uri="{FF2B5EF4-FFF2-40B4-BE49-F238E27FC236}">
                <a16:creationId xmlns:a16="http://schemas.microsoft.com/office/drawing/2014/main" id="{23D08569-8052-452C-9E2F-D47FB987F81F}"/>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Example</a:t>
            </a:r>
          </a:p>
        </p:txBody>
      </p:sp>
      <p:sp>
        <p:nvSpPr>
          <p:cNvPr id="5" name="Title 1">
            <a:extLst>
              <a:ext uri="{FF2B5EF4-FFF2-40B4-BE49-F238E27FC236}">
                <a16:creationId xmlns:a16="http://schemas.microsoft.com/office/drawing/2014/main" id="{709EBBBD-3302-4A0E-925E-6C50691C25DF}"/>
              </a:ext>
            </a:extLst>
          </p:cNvPr>
          <p:cNvSpPr txBox="1">
            <a:spLocks/>
          </p:cNvSpPr>
          <p:nvPr/>
        </p:nvSpPr>
        <p:spPr>
          <a:xfrm>
            <a:off x="246763" y="3429000"/>
            <a:ext cx="8527427" cy="140015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a:lstStyle>
          <a:p>
            <a:r>
              <a:rPr lang="en-US" b="1" dirty="0"/>
              <a:t>Action Steps: </a:t>
            </a:r>
            <a:r>
              <a:rPr lang="en-US" sz="2700" dirty="0"/>
              <a:t>implementation of the strategy</a:t>
            </a:r>
            <a:br>
              <a:rPr lang="en-US" dirty="0"/>
            </a:br>
            <a:r>
              <a:rPr lang="en-US" dirty="0"/>
              <a:t>	</a:t>
            </a:r>
            <a:endParaRPr lang="en-US" dirty="0">
              <a:solidFill>
                <a:schemeClr val="bg2">
                  <a:lumMod val="50000"/>
                </a:schemeClr>
              </a:solidFill>
            </a:endParaRPr>
          </a:p>
        </p:txBody>
      </p:sp>
      <p:sp>
        <p:nvSpPr>
          <p:cNvPr id="6" name="Content Placeholder 2">
            <a:extLst>
              <a:ext uri="{FF2B5EF4-FFF2-40B4-BE49-F238E27FC236}">
                <a16:creationId xmlns:a16="http://schemas.microsoft.com/office/drawing/2014/main" id="{5786D773-F7FF-4C44-84F0-14CB0135B542}"/>
              </a:ext>
            </a:extLst>
          </p:cNvPr>
          <p:cNvSpPr txBox="1">
            <a:spLocks/>
          </p:cNvSpPr>
          <p:nvPr/>
        </p:nvSpPr>
        <p:spPr>
          <a:xfrm>
            <a:off x="277525" y="4095742"/>
            <a:ext cx="8527427" cy="51314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nSpc>
                <a:spcPct val="110000"/>
              </a:lnSpc>
              <a:spcBef>
                <a:spcPts val="0"/>
              </a:spcBef>
              <a:buFont typeface="Arial"/>
              <a:buNone/>
            </a:pPr>
            <a:r>
              <a:rPr lang="en-US" sz="2000" b="1" u="sng" dirty="0">
                <a:solidFill>
                  <a:schemeClr val="tx1"/>
                </a:solidFill>
              </a:rPr>
              <a:t>Example:</a:t>
            </a:r>
            <a:r>
              <a:rPr lang="en-US" sz="2000" dirty="0">
                <a:solidFill>
                  <a:schemeClr val="tx1"/>
                </a:solidFill>
              </a:rPr>
              <a:t> Develop school-based attendance program: purpose, structure, student recognitions, implementation calendar, and communication (staff, parents, students, and community members).</a:t>
            </a:r>
          </a:p>
          <a:p>
            <a:pPr marL="0" indent="0">
              <a:lnSpc>
                <a:spcPct val="110000"/>
              </a:lnSpc>
              <a:spcBef>
                <a:spcPts val="0"/>
              </a:spcBef>
              <a:buFont typeface="Arial"/>
              <a:buNone/>
            </a:pPr>
            <a:endParaRPr lang="en-US" sz="2000" dirty="0">
              <a:solidFill>
                <a:schemeClr val="bg2">
                  <a:lumMod val="50000"/>
                </a:schemeClr>
              </a:solidFill>
              <a:highlight>
                <a:srgbClr val="FFFF00"/>
              </a:highlight>
            </a:endParaRPr>
          </a:p>
          <a:p>
            <a:pPr marL="0" indent="0">
              <a:lnSpc>
                <a:spcPct val="110000"/>
              </a:lnSpc>
              <a:spcBef>
                <a:spcPts val="0"/>
              </a:spcBef>
              <a:buFont typeface="Arial"/>
              <a:buNone/>
            </a:pPr>
            <a:r>
              <a:rPr lang="en-US" dirty="0">
                <a:solidFill>
                  <a:schemeClr val="tx1"/>
                </a:solidFill>
                <a:highlight>
                  <a:srgbClr val="FFFF00"/>
                </a:highlight>
              </a:rPr>
              <a:t>Updated GPS Change: </a:t>
            </a:r>
            <a:r>
              <a:rPr lang="en-US" dirty="0">
                <a:solidFill>
                  <a:schemeClr val="tx1"/>
                </a:solidFill>
              </a:rPr>
              <a:t>No description necessary, just clear title</a:t>
            </a:r>
          </a:p>
          <a:p>
            <a:pPr marL="0" indent="0">
              <a:buFont typeface="Arial"/>
              <a:buNone/>
            </a:pPr>
            <a:endParaRPr lang="en-US" b="1" dirty="0"/>
          </a:p>
        </p:txBody>
      </p:sp>
    </p:spTree>
    <p:extLst>
      <p:ext uri="{BB962C8B-B14F-4D97-AF65-F5344CB8AC3E}">
        <p14:creationId xmlns:p14="http://schemas.microsoft.com/office/powerpoint/2010/main" val="357191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6325-7B39-4B23-A7D8-E4B2F5F97D95}"/>
              </a:ext>
            </a:extLst>
          </p:cNvPr>
          <p:cNvSpPr>
            <a:spLocks noGrp="1"/>
          </p:cNvSpPr>
          <p:nvPr>
            <p:ph type="title"/>
          </p:nvPr>
        </p:nvSpPr>
        <p:spPr/>
        <p:txBody>
          <a:bodyPr/>
          <a:lstStyle/>
          <a:p>
            <a:pPr algn="ctr"/>
            <a:r>
              <a:rPr lang="en-US"/>
              <a:t>Attendance Goal Strategies</a:t>
            </a:r>
            <a:endParaRPr lang="en-US">
              <a:highlight>
                <a:srgbClr val="FFFF00"/>
              </a:highlight>
            </a:endParaRPr>
          </a:p>
        </p:txBody>
      </p:sp>
      <p:sp>
        <p:nvSpPr>
          <p:cNvPr id="3" name="Content Placeholder 2">
            <a:extLst>
              <a:ext uri="{FF2B5EF4-FFF2-40B4-BE49-F238E27FC236}">
                <a16:creationId xmlns:a16="http://schemas.microsoft.com/office/drawing/2014/main" id="{03105758-F04B-426B-9DA5-F0996CAC5FC6}"/>
              </a:ext>
            </a:extLst>
          </p:cNvPr>
          <p:cNvSpPr>
            <a:spLocks noGrp="1"/>
          </p:cNvSpPr>
          <p:nvPr>
            <p:ph sz="half" idx="1"/>
          </p:nvPr>
        </p:nvSpPr>
        <p:spPr/>
        <p:txBody>
          <a:bodyPr/>
          <a:lstStyle/>
          <a:p>
            <a:pPr marL="0" indent="0">
              <a:buNone/>
            </a:pPr>
            <a:r>
              <a:rPr lang="en-US" dirty="0">
                <a:solidFill>
                  <a:schemeClr val="tx1"/>
                </a:solidFill>
              </a:rPr>
              <a:t>Create action steps to address each tier:</a:t>
            </a:r>
          </a:p>
          <a:p>
            <a:r>
              <a:rPr lang="en-US" b="1" dirty="0">
                <a:solidFill>
                  <a:schemeClr val="tx1"/>
                </a:solidFill>
              </a:rPr>
              <a:t>Tier 1- </a:t>
            </a:r>
            <a:r>
              <a:rPr lang="en-US" dirty="0">
                <a:solidFill>
                  <a:schemeClr val="tx1"/>
                </a:solidFill>
              </a:rPr>
              <a:t>Universal strategies</a:t>
            </a:r>
          </a:p>
          <a:p>
            <a:r>
              <a:rPr lang="en-US" b="1" dirty="0">
                <a:solidFill>
                  <a:schemeClr val="tx1"/>
                </a:solidFill>
              </a:rPr>
              <a:t>Tier 2- </a:t>
            </a:r>
            <a:r>
              <a:rPr lang="en-US" dirty="0">
                <a:solidFill>
                  <a:schemeClr val="tx1"/>
                </a:solidFill>
              </a:rPr>
              <a:t>Targeted, moderate chronic absences</a:t>
            </a:r>
          </a:p>
          <a:p>
            <a:r>
              <a:rPr lang="en-US" b="1" dirty="0">
                <a:solidFill>
                  <a:schemeClr val="tx1"/>
                </a:solidFill>
              </a:rPr>
              <a:t>Tier 3- </a:t>
            </a:r>
            <a:r>
              <a:rPr lang="en-US" dirty="0">
                <a:solidFill>
                  <a:schemeClr val="tx1"/>
                </a:solidFill>
              </a:rPr>
              <a:t>Targeted, severe chronic absence</a:t>
            </a:r>
          </a:p>
        </p:txBody>
      </p:sp>
      <p:pic>
        <p:nvPicPr>
          <p:cNvPr id="11" name="Content Placeholder 10">
            <a:extLst>
              <a:ext uri="{FF2B5EF4-FFF2-40B4-BE49-F238E27FC236}">
                <a16:creationId xmlns:a16="http://schemas.microsoft.com/office/drawing/2014/main" id="{4D76CFF5-239E-4B66-8A73-F59CF91190B1}"/>
              </a:ext>
            </a:extLst>
          </p:cNvPr>
          <p:cNvPicPr>
            <a:picLocks noGrp="1" noChangeAspect="1"/>
          </p:cNvPicPr>
          <p:nvPr>
            <p:ph sz="half" idx="2"/>
          </p:nvPr>
        </p:nvPicPr>
        <p:blipFill>
          <a:blip r:embed="rId3"/>
          <a:stretch>
            <a:fillRect/>
          </a:stretch>
        </p:blipFill>
        <p:spPr>
          <a:xfrm>
            <a:off x="4500226" y="2074896"/>
            <a:ext cx="4325879" cy="3055937"/>
          </a:xfrm>
        </p:spPr>
      </p:pic>
      <p:sp>
        <p:nvSpPr>
          <p:cNvPr id="5" name="Slide Number Placeholder 4">
            <a:extLst>
              <a:ext uri="{FF2B5EF4-FFF2-40B4-BE49-F238E27FC236}">
                <a16:creationId xmlns:a16="http://schemas.microsoft.com/office/drawing/2014/main" id="{CC7A62DB-9C43-4FEB-B826-53B7D5CFD88F}"/>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21</a:t>
            </a:fld>
            <a:endParaRPr lang="en-US">
              <a:solidFill>
                <a:srgbClr val="FFFFFF"/>
              </a:solidFill>
            </a:endParaRPr>
          </a:p>
        </p:txBody>
      </p:sp>
    </p:spTree>
    <p:extLst>
      <p:ext uri="{BB962C8B-B14F-4D97-AF65-F5344CB8AC3E}">
        <p14:creationId xmlns:p14="http://schemas.microsoft.com/office/powerpoint/2010/main" val="412608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97E0-08DE-4630-BD61-FCFBBE8FA79A}"/>
              </a:ext>
            </a:extLst>
          </p:cNvPr>
          <p:cNvSpPr>
            <a:spLocks noGrp="1"/>
          </p:cNvSpPr>
          <p:nvPr>
            <p:ph type="title"/>
          </p:nvPr>
        </p:nvSpPr>
        <p:spPr/>
        <p:txBody>
          <a:bodyPr/>
          <a:lstStyle/>
          <a:p>
            <a:r>
              <a:rPr lang="en-US">
                <a:latin typeface="Vollkorn"/>
              </a:rPr>
              <a:t>Tier 1- Universal Strategies</a:t>
            </a:r>
            <a:endParaRPr lang="en-US"/>
          </a:p>
        </p:txBody>
      </p:sp>
      <p:sp>
        <p:nvSpPr>
          <p:cNvPr id="3" name="Content Placeholder 2">
            <a:extLst>
              <a:ext uri="{FF2B5EF4-FFF2-40B4-BE49-F238E27FC236}">
                <a16:creationId xmlns:a16="http://schemas.microsoft.com/office/drawing/2014/main" id="{CA47FF66-26A8-4BD9-9BFF-9082970C7B6E}"/>
              </a:ext>
            </a:extLst>
          </p:cNvPr>
          <p:cNvSpPr>
            <a:spLocks noGrp="1"/>
          </p:cNvSpPr>
          <p:nvPr>
            <p:ph idx="1"/>
          </p:nvPr>
        </p:nvSpPr>
        <p:spPr/>
        <p:txBody>
          <a:bodyPr vert="horz" lIns="68580" tIns="34290" rIns="68580" bIns="34290" rtlCol="0" anchor="t">
            <a:normAutofit/>
          </a:bodyPr>
          <a:lstStyle/>
          <a:p>
            <a:pPr marL="0" indent="0">
              <a:buNone/>
            </a:pPr>
            <a:r>
              <a:rPr lang="en-US" b="1" dirty="0">
                <a:solidFill>
                  <a:schemeClr val="tx1"/>
                </a:solidFill>
                <a:latin typeface="Fira Sans"/>
              </a:rPr>
              <a:t>Action Step Considerations:</a:t>
            </a:r>
          </a:p>
          <a:p>
            <a:r>
              <a:rPr lang="en-US" sz="2700" dirty="0">
                <a:solidFill>
                  <a:schemeClr val="tx1"/>
                </a:solidFill>
              </a:rPr>
              <a:t>School-wide reinforcement program that includes focus on improved attendance</a:t>
            </a:r>
          </a:p>
          <a:p>
            <a:r>
              <a:rPr lang="en-US" sz="2700" dirty="0">
                <a:solidFill>
                  <a:schemeClr val="tx1"/>
                </a:solidFill>
              </a:rPr>
              <a:t>Community awareness</a:t>
            </a:r>
          </a:p>
          <a:p>
            <a:r>
              <a:rPr lang="en-US" sz="2700" dirty="0">
                <a:solidFill>
                  <a:schemeClr val="tx1"/>
                </a:solidFill>
              </a:rPr>
              <a:t>Communication strategies</a:t>
            </a:r>
          </a:p>
          <a:p>
            <a:r>
              <a:rPr lang="en-US" sz="2700" dirty="0">
                <a:solidFill>
                  <a:schemeClr val="tx1"/>
                </a:solidFill>
              </a:rPr>
              <a:t>Planning engaging activities before break</a:t>
            </a:r>
          </a:p>
          <a:p>
            <a:pPr marL="0" indent="0">
              <a:buNone/>
            </a:pPr>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416FB4BB-2CE6-41B6-B272-2E9B7287504A}"/>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22</a:t>
            </a:fld>
            <a:endParaRPr lang="en-US">
              <a:solidFill>
                <a:srgbClr val="FFFFFF"/>
              </a:solidFill>
            </a:endParaRPr>
          </a:p>
        </p:txBody>
      </p:sp>
    </p:spTree>
    <p:extLst>
      <p:ext uri="{BB962C8B-B14F-4D97-AF65-F5344CB8AC3E}">
        <p14:creationId xmlns:p14="http://schemas.microsoft.com/office/powerpoint/2010/main" val="351258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A537-AF65-48DA-928A-4E2827AC69F3}"/>
              </a:ext>
            </a:extLst>
          </p:cNvPr>
          <p:cNvSpPr>
            <a:spLocks noGrp="1"/>
          </p:cNvSpPr>
          <p:nvPr>
            <p:ph type="title"/>
          </p:nvPr>
        </p:nvSpPr>
        <p:spPr/>
        <p:txBody>
          <a:bodyPr>
            <a:normAutofit/>
          </a:bodyPr>
          <a:lstStyle/>
          <a:p>
            <a:r>
              <a:rPr lang="en-US" sz="2700"/>
              <a:t>Tier 2- Targeted Strategies for Moderate Chronic Absence</a:t>
            </a:r>
          </a:p>
        </p:txBody>
      </p:sp>
      <p:sp>
        <p:nvSpPr>
          <p:cNvPr id="3" name="Content Placeholder 2">
            <a:extLst>
              <a:ext uri="{FF2B5EF4-FFF2-40B4-BE49-F238E27FC236}">
                <a16:creationId xmlns:a16="http://schemas.microsoft.com/office/drawing/2014/main" id="{1D645023-CDAF-4CDE-8860-31C577DAAE62}"/>
              </a:ext>
            </a:extLst>
          </p:cNvPr>
          <p:cNvSpPr>
            <a:spLocks noGrp="1"/>
          </p:cNvSpPr>
          <p:nvPr>
            <p:ph idx="1"/>
          </p:nvPr>
        </p:nvSpPr>
        <p:spPr/>
        <p:txBody>
          <a:bodyPr vert="horz" lIns="68580" tIns="34290" rIns="68580" bIns="34290" rtlCol="0" anchor="t">
            <a:normAutofit/>
          </a:bodyPr>
          <a:lstStyle/>
          <a:p>
            <a:pPr marL="0" indent="0">
              <a:buNone/>
            </a:pPr>
            <a:r>
              <a:rPr lang="en-US" b="1" dirty="0">
                <a:solidFill>
                  <a:schemeClr val="tx1"/>
                </a:solidFill>
                <a:latin typeface="Fira Sans"/>
              </a:rPr>
              <a:t>Action Step Considerations:</a:t>
            </a:r>
          </a:p>
          <a:p>
            <a:r>
              <a:rPr lang="en-US" sz="2700" dirty="0">
                <a:solidFill>
                  <a:schemeClr val="tx1"/>
                </a:solidFill>
                <a:latin typeface="Fira Sans"/>
              </a:rPr>
              <a:t>Build personalized relationships with students and families who are at-risk </a:t>
            </a:r>
          </a:p>
          <a:p>
            <a:r>
              <a:rPr lang="en-US" sz="2700" dirty="0">
                <a:solidFill>
                  <a:schemeClr val="tx1"/>
                </a:solidFill>
              </a:rPr>
              <a:t>Mentors</a:t>
            </a:r>
          </a:p>
          <a:p>
            <a:r>
              <a:rPr lang="en-US" sz="2700" dirty="0">
                <a:solidFill>
                  <a:schemeClr val="tx1"/>
                </a:solidFill>
              </a:rPr>
              <a:t>Personalized student plans</a:t>
            </a:r>
          </a:p>
          <a:p>
            <a:r>
              <a:rPr lang="en-US" sz="2700" dirty="0">
                <a:solidFill>
                  <a:schemeClr val="tx1"/>
                </a:solidFill>
              </a:rPr>
              <a:t>Identify barriers </a:t>
            </a:r>
          </a:p>
          <a:p>
            <a:r>
              <a:rPr lang="en-US" sz="2700" dirty="0">
                <a:solidFill>
                  <a:schemeClr val="tx1"/>
                </a:solidFill>
              </a:rPr>
              <a:t>Provide professional development on working with at-risk students and their families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57DC566-C56A-4F78-8C80-26768217A0A6}"/>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23</a:t>
            </a:fld>
            <a:endParaRPr lang="en-US">
              <a:solidFill>
                <a:srgbClr val="FFFFFF"/>
              </a:solidFill>
            </a:endParaRPr>
          </a:p>
        </p:txBody>
      </p:sp>
    </p:spTree>
    <p:extLst>
      <p:ext uri="{BB962C8B-B14F-4D97-AF65-F5344CB8AC3E}">
        <p14:creationId xmlns:p14="http://schemas.microsoft.com/office/powerpoint/2010/main" val="145268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BF23-4EC6-4BF0-9999-365784285CC5}"/>
              </a:ext>
            </a:extLst>
          </p:cNvPr>
          <p:cNvSpPr>
            <a:spLocks noGrp="1"/>
          </p:cNvSpPr>
          <p:nvPr>
            <p:ph type="title"/>
          </p:nvPr>
        </p:nvSpPr>
        <p:spPr/>
        <p:txBody>
          <a:bodyPr>
            <a:normAutofit/>
          </a:bodyPr>
          <a:lstStyle/>
          <a:p>
            <a:r>
              <a:rPr lang="en-US" sz="2700"/>
              <a:t>Tier 3- Targeted Intervention for Severe Chronic Absence</a:t>
            </a:r>
          </a:p>
        </p:txBody>
      </p:sp>
      <p:sp>
        <p:nvSpPr>
          <p:cNvPr id="3" name="Content Placeholder 2">
            <a:extLst>
              <a:ext uri="{FF2B5EF4-FFF2-40B4-BE49-F238E27FC236}">
                <a16:creationId xmlns:a16="http://schemas.microsoft.com/office/drawing/2014/main" id="{9A28DF18-4318-48C5-9E8E-7E46394ECDBB}"/>
              </a:ext>
            </a:extLst>
          </p:cNvPr>
          <p:cNvSpPr>
            <a:spLocks noGrp="1"/>
          </p:cNvSpPr>
          <p:nvPr>
            <p:ph idx="1"/>
          </p:nvPr>
        </p:nvSpPr>
        <p:spPr/>
        <p:txBody>
          <a:bodyPr/>
          <a:lstStyle/>
          <a:p>
            <a:pPr marL="0" indent="0">
              <a:buNone/>
            </a:pPr>
            <a:r>
              <a:rPr lang="en-US" b="1" dirty="0">
                <a:solidFill>
                  <a:schemeClr val="tx1"/>
                </a:solidFill>
              </a:rPr>
              <a:t>Action Step Considerations:</a:t>
            </a:r>
          </a:p>
          <a:p>
            <a:r>
              <a:rPr lang="en-US" sz="2700" dirty="0">
                <a:solidFill>
                  <a:schemeClr val="tx1"/>
                </a:solidFill>
              </a:rPr>
              <a:t>Use Early Warning System to identify students and develop targeted supports based on student needs</a:t>
            </a:r>
          </a:p>
          <a:p>
            <a:r>
              <a:rPr lang="en-US" sz="2700" dirty="0">
                <a:solidFill>
                  <a:schemeClr val="tx1"/>
                </a:solidFill>
              </a:rPr>
              <a:t>Refer to social worker and provide interventions </a:t>
            </a:r>
          </a:p>
          <a:p>
            <a:r>
              <a:rPr lang="en-US" sz="2700" dirty="0">
                <a:solidFill>
                  <a:schemeClr val="tx1"/>
                </a:solidFill>
              </a:rPr>
              <a:t>Convene periodic, case-management conferences with all relevant stakeholders</a:t>
            </a:r>
          </a:p>
          <a:p>
            <a:pPr marL="0" indent="0">
              <a:buNone/>
            </a:pPr>
            <a:endParaRPr lang="en-US" dirty="0"/>
          </a:p>
        </p:txBody>
      </p:sp>
      <p:sp>
        <p:nvSpPr>
          <p:cNvPr id="4" name="Slide Number Placeholder 3">
            <a:extLst>
              <a:ext uri="{FF2B5EF4-FFF2-40B4-BE49-F238E27FC236}">
                <a16:creationId xmlns:a16="http://schemas.microsoft.com/office/drawing/2014/main" id="{84998312-4024-419A-B0AA-6E79D1A502BB}"/>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24</a:t>
            </a:fld>
            <a:endParaRPr lang="en-US">
              <a:solidFill>
                <a:srgbClr val="FFFFFF"/>
              </a:solidFill>
            </a:endParaRPr>
          </a:p>
        </p:txBody>
      </p:sp>
    </p:spTree>
    <p:extLst>
      <p:ext uri="{BB962C8B-B14F-4D97-AF65-F5344CB8AC3E}">
        <p14:creationId xmlns:p14="http://schemas.microsoft.com/office/powerpoint/2010/main" val="206217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ED24-A939-454D-AB4F-46E86DE3D601}"/>
              </a:ext>
            </a:extLst>
          </p:cNvPr>
          <p:cNvSpPr>
            <a:spLocks noGrp="1"/>
          </p:cNvSpPr>
          <p:nvPr>
            <p:ph type="title"/>
          </p:nvPr>
        </p:nvSpPr>
        <p:spPr>
          <a:xfrm>
            <a:off x="298940" y="203060"/>
            <a:ext cx="3958197" cy="1050119"/>
          </a:xfrm>
        </p:spPr>
        <p:txBody>
          <a:bodyPr/>
          <a:lstStyle/>
          <a:p>
            <a:r>
              <a:rPr lang="en-US" dirty="0"/>
              <a:t>Action Steps</a:t>
            </a:r>
          </a:p>
        </p:txBody>
      </p:sp>
      <p:sp>
        <p:nvSpPr>
          <p:cNvPr id="3" name="Content Placeholder 2">
            <a:extLst>
              <a:ext uri="{FF2B5EF4-FFF2-40B4-BE49-F238E27FC236}">
                <a16:creationId xmlns:a16="http://schemas.microsoft.com/office/drawing/2014/main" id="{354D5A77-5645-4644-B726-A87E07C0B218}"/>
              </a:ext>
            </a:extLst>
          </p:cNvPr>
          <p:cNvSpPr>
            <a:spLocks noGrp="1"/>
          </p:cNvSpPr>
          <p:nvPr>
            <p:ph idx="1"/>
          </p:nvPr>
        </p:nvSpPr>
        <p:spPr>
          <a:xfrm>
            <a:off x="317633" y="1253179"/>
            <a:ext cx="8527427" cy="3112477"/>
          </a:xfrm>
        </p:spPr>
        <p:txBody>
          <a:bodyPr/>
          <a:lstStyle/>
          <a:p>
            <a:r>
              <a:rPr lang="en-US" sz="2700" dirty="0">
                <a:solidFill>
                  <a:schemeClr val="tx1"/>
                </a:solidFill>
              </a:rPr>
              <a:t>Be specific about what activities will occur.</a:t>
            </a:r>
          </a:p>
          <a:p>
            <a:pPr marL="0" indent="0">
              <a:buNone/>
            </a:pPr>
            <a:r>
              <a:rPr lang="en-US" sz="2700" dirty="0">
                <a:solidFill>
                  <a:schemeClr val="tx1"/>
                </a:solidFill>
              </a:rPr>
              <a:t> </a:t>
            </a:r>
          </a:p>
          <a:p>
            <a:r>
              <a:rPr lang="en-US" sz="2700" dirty="0">
                <a:solidFill>
                  <a:schemeClr val="tx1"/>
                </a:solidFill>
              </a:rPr>
              <a:t>Decide who will be the person(s) responsible for monitoring the action step(s).</a:t>
            </a:r>
          </a:p>
          <a:p>
            <a:pPr marL="0" indent="0">
              <a:buNone/>
            </a:pPr>
            <a:endParaRPr lang="en-US" sz="2700" dirty="0">
              <a:solidFill>
                <a:schemeClr val="tx1"/>
              </a:solidFill>
            </a:endParaRPr>
          </a:p>
          <a:p>
            <a:r>
              <a:rPr lang="en-US" sz="2700" dirty="0">
                <a:solidFill>
                  <a:schemeClr val="tx1"/>
                </a:solidFill>
              </a:rPr>
              <a:t>Determine what process and data will be used to monitor the effectiveness of each action step.</a:t>
            </a:r>
            <a:endParaRPr lang="en-US" sz="2400"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95829CF2-86C5-4195-B13D-84CAC744FB4A}"/>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25</a:t>
            </a:fld>
            <a:endParaRPr lang="en-US">
              <a:solidFill>
                <a:srgbClr val="FFFFFF"/>
              </a:solidFill>
            </a:endParaRPr>
          </a:p>
        </p:txBody>
      </p:sp>
    </p:spTree>
    <p:extLst>
      <p:ext uri="{BB962C8B-B14F-4D97-AF65-F5344CB8AC3E}">
        <p14:creationId xmlns:p14="http://schemas.microsoft.com/office/powerpoint/2010/main" val="1295106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ACA339-774A-4C0D-8407-E90AE07BADAD}"/>
              </a:ext>
            </a:extLst>
          </p:cNvPr>
          <p:cNvSpPr/>
          <p:nvPr/>
        </p:nvSpPr>
        <p:spPr>
          <a:xfrm>
            <a:off x="191910" y="240019"/>
            <a:ext cx="8884355" cy="2893100"/>
          </a:xfrm>
          <a:prstGeom prst="rect">
            <a:avLst/>
          </a:prstGeom>
        </p:spPr>
        <p:txBody>
          <a:bodyPr wrap="square">
            <a:spAutoFit/>
          </a:bodyPr>
          <a:lstStyle/>
          <a:p>
            <a:pPr algn="ctr"/>
            <a:r>
              <a:rPr lang="en-US" sz="2000" b="1" dirty="0">
                <a:highlight>
                  <a:srgbClr val="FFFF00"/>
                </a:highlight>
                <a:latin typeface="Vollkorn"/>
              </a:rPr>
              <a:t>‘Component Relationships’ </a:t>
            </a:r>
            <a:r>
              <a:rPr lang="en-US" sz="2000" b="1" dirty="0">
                <a:latin typeface="Vollkorn"/>
              </a:rPr>
              <a:t>are marked at the </a:t>
            </a:r>
            <a:r>
              <a:rPr lang="en-US" sz="2000" b="1" u="sng" dirty="0">
                <a:latin typeface="Vollkorn"/>
              </a:rPr>
              <a:t>Strategy level </a:t>
            </a:r>
            <a:r>
              <a:rPr lang="en-US" sz="2000" b="1" dirty="0">
                <a:latin typeface="Vollkorn"/>
              </a:rPr>
              <a:t>in GPS</a:t>
            </a:r>
            <a:endParaRPr lang="en-US" b="1" dirty="0"/>
          </a:p>
          <a:p>
            <a:endParaRPr lang="en-US" b="1" dirty="0">
              <a:solidFill>
                <a:schemeClr val="tx2">
                  <a:lumMod val="50000"/>
                </a:schemeClr>
              </a:solidFill>
            </a:endParaRPr>
          </a:p>
          <a:p>
            <a:r>
              <a:rPr lang="en-US" b="1" u="sng" dirty="0"/>
              <a:t>ESEA Components</a:t>
            </a:r>
            <a:r>
              <a:rPr lang="en-US" b="1" dirty="0"/>
              <a:t>--</a:t>
            </a:r>
            <a:r>
              <a:rPr lang="en-US" dirty="0"/>
              <a:t>required for the LEA Consolidated Plan, Title I Schoolwide, and Title I TAS  </a:t>
            </a:r>
          </a:p>
          <a:p>
            <a:r>
              <a:rPr lang="en-US" dirty="0">
                <a:solidFill>
                  <a:schemeClr val="accent2">
                    <a:lumMod val="75000"/>
                  </a:schemeClr>
                </a:solidFill>
              </a:rPr>
              <a:t>&gt; Additional explanations may be entered into the platform in order to meet the requirement</a:t>
            </a:r>
          </a:p>
          <a:p>
            <a:endParaRPr lang="en-US" u="sng" dirty="0">
              <a:solidFill>
                <a:schemeClr val="bg2">
                  <a:lumMod val="50000"/>
                </a:schemeClr>
              </a:solidFill>
            </a:endParaRPr>
          </a:p>
          <a:p>
            <a:r>
              <a:rPr lang="en-US" b="1" u="sng" dirty="0"/>
              <a:t>WVSIPP</a:t>
            </a:r>
            <a:r>
              <a:rPr lang="en-US" b="1" dirty="0"/>
              <a:t>--</a:t>
            </a:r>
            <a:r>
              <a:rPr lang="en-US" dirty="0"/>
              <a:t>LEA requirement (Professional Development Plan)</a:t>
            </a:r>
          </a:p>
          <a:p>
            <a:r>
              <a:rPr lang="en-US" dirty="0">
                <a:solidFill>
                  <a:schemeClr val="accent2">
                    <a:lumMod val="75000"/>
                  </a:schemeClr>
                </a:solidFill>
              </a:rPr>
              <a:t>&gt; Marked component relationships will connect to the WVSIPP in GPS</a:t>
            </a:r>
          </a:p>
          <a:p>
            <a:endParaRPr lang="en-US" u="sng" dirty="0">
              <a:solidFill>
                <a:schemeClr val="bg2">
                  <a:lumMod val="50000"/>
                </a:schemeClr>
              </a:solidFill>
            </a:endParaRPr>
          </a:p>
          <a:p>
            <a:r>
              <a:rPr lang="en-US" b="1" u="sng" dirty="0"/>
              <a:t>Early Literacy</a:t>
            </a:r>
            <a:r>
              <a:rPr lang="en-US" b="1" dirty="0"/>
              <a:t>--</a:t>
            </a:r>
            <a:r>
              <a:rPr lang="en-US" dirty="0"/>
              <a:t>LEA requirement</a:t>
            </a:r>
          </a:p>
          <a:p>
            <a:r>
              <a:rPr lang="en-US" dirty="0">
                <a:solidFill>
                  <a:schemeClr val="accent2">
                    <a:lumMod val="75000"/>
                  </a:schemeClr>
                </a:solidFill>
              </a:rPr>
              <a:t>&gt;Marked component relationships will connect to the funding application</a:t>
            </a:r>
          </a:p>
        </p:txBody>
      </p:sp>
      <p:sp>
        <p:nvSpPr>
          <p:cNvPr id="5" name="Rectangle 4">
            <a:extLst>
              <a:ext uri="{FF2B5EF4-FFF2-40B4-BE49-F238E27FC236}">
                <a16:creationId xmlns:a16="http://schemas.microsoft.com/office/drawing/2014/main" id="{DFAFCCEE-5DB6-4A23-94EC-947F2B1E5ACD}"/>
              </a:ext>
            </a:extLst>
          </p:cNvPr>
          <p:cNvSpPr/>
          <p:nvPr/>
        </p:nvSpPr>
        <p:spPr>
          <a:xfrm>
            <a:off x="259645" y="3325989"/>
            <a:ext cx="8884355" cy="2646878"/>
          </a:xfrm>
          <a:prstGeom prst="rect">
            <a:avLst/>
          </a:prstGeom>
        </p:spPr>
        <p:txBody>
          <a:bodyPr wrap="square">
            <a:spAutoFit/>
          </a:bodyPr>
          <a:lstStyle/>
          <a:p>
            <a:pPr algn="ctr"/>
            <a:r>
              <a:rPr lang="en-US" sz="2000" b="1" dirty="0">
                <a:latin typeface="Vollkorn"/>
              </a:rPr>
              <a:t>The </a:t>
            </a:r>
            <a:r>
              <a:rPr lang="en-US" sz="2000" b="1" dirty="0">
                <a:highlight>
                  <a:srgbClr val="FFFF00"/>
                </a:highlight>
                <a:latin typeface="Vollkorn"/>
              </a:rPr>
              <a:t>‘Funding connections’ </a:t>
            </a:r>
            <a:r>
              <a:rPr lang="en-US" sz="2000" b="1" dirty="0">
                <a:latin typeface="Vollkorn"/>
              </a:rPr>
              <a:t>to the LEA Consolidated Application are created at the </a:t>
            </a:r>
            <a:r>
              <a:rPr lang="en-US" sz="2000" b="1" u="sng" dirty="0">
                <a:latin typeface="Vollkorn"/>
              </a:rPr>
              <a:t>Action Step level </a:t>
            </a:r>
            <a:r>
              <a:rPr lang="en-US" sz="2000" b="1" dirty="0">
                <a:latin typeface="Vollkorn"/>
              </a:rPr>
              <a:t>in GPS</a:t>
            </a:r>
          </a:p>
          <a:p>
            <a:r>
              <a:rPr lang="en-US" b="1" dirty="0"/>
              <a:t>	</a:t>
            </a:r>
          </a:p>
          <a:p>
            <a:r>
              <a:rPr lang="en-US" b="1" u="sng" dirty="0"/>
              <a:t>District (LEA)</a:t>
            </a:r>
            <a:r>
              <a:rPr lang="en-US" b="1" dirty="0"/>
              <a:t>-- </a:t>
            </a:r>
            <a:r>
              <a:rPr lang="en-US" dirty="0"/>
              <a:t>All Title funding, IDEA, Early Literacy, etc.</a:t>
            </a:r>
          </a:p>
          <a:p>
            <a:endParaRPr lang="en-US" b="1" u="sng" dirty="0"/>
          </a:p>
          <a:p>
            <a:r>
              <a:rPr lang="en-US" b="1" u="sng" dirty="0"/>
              <a:t>Title I Schools, only</a:t>
            </a:r>
            <a:r>
              <a:rPr lang="en-US" b="1" dirty="0"/>
              <a:t>-- </a:t>
            </a:r>
            <a:r>
              <a:rPr lang="en-US" dirty="0"/>
              <a:t>Title I Part A &amp; Title II Part A</a:t>
            </a:r>
          </a:p>
          <a:p>
            <a:endParaRPr lang="en-US" dirty="0">
              <a:solidFill>
                <a:schemeClr val="accent5">
                  <a:lumMod val="50000"/>
                </a:schemeClr>
              </a:solidFill>
              <a:latin typeface="Mirror" panose="00000400000000000000" pitchFamily="2" charset="0"/>
            </a:endParaRPr>
          </a:p>
          <a:p>
            <a:pPr algn="ctr"/>
            <a:r>
              <a:rPr lang="en-US" b="1" dirty="0">
                <a:solidFill>
                  <a:schemeClr val="accent5">
                    <a:lumMod val="50000"/>
                  </a:schemeClr>
                </a:solidFill>
                <a:highlight>
                  <a:srgbClr val="FFFF00"/>
                </a:highlight>
                <a:latin typeface="Mirror" panose="00000400000000000000" pitchFamily="2" charset="0"/>
              </a:rPr>
              <a:t>Reminder:  </a:t>
            </a:r>
            <a:r>
              <a:rPr lang="en-US" b="1" dirty="0">
                <a:solidFill>
                  <a:schemeClr val="accent5">
                    <a:lumMod val="50000"/>
                  </a:schemeClr>
                </a:solidFill>
                <a:latin typeface="Mirror" panose="00000400000000000000" pitchFamily="2" charset="0"/>
              </a:rPr>
              <a:t>All plan activities and funding are to be justified through the comprehensive needs assessment</a:t>
            </a:r>
          </a:p>
        </p:txBody>
      </p:sp>
    </p:spTree>
    <p:extLst>
      <p:ext uri="{BB962C8B-B14F-4D97-AF65-F5344CB8AC3E}">
        <p14:creationId xmlns:p14="http://schemas.microsoft.com/office/powerpoint/2010/main" val="1120799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DA07BA-B965-4F6D-AC00-D51619B9747F}"/>
              </a:ext>
            </a:extLst>
          </p:cNvPr>
          <p:cNvSpPr/>
          <p:nvPr/>
        </p:nvSpPr>
        <p:spPr>
          <a:xfrm>
            <a:off x="768096" y="254881"/>
            <a:ext cx="7754112" cy="44673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r>
              <a:rPr lang="en-US" sz="2475">
                <a:solidFill>
                  <a:srgbClr val="FFFFFF"/>
                </a:solidFill>
                <a:latin typeface="Calibri" panose="020F0502020204030204"/>
              </a:rPr>
              <a:t>Example: School Strategic Plan Checklist</a:t>
            </a:r>
          </a:p>
        </p:txBody>
      </p:sp>
      <p:pic>
        <p:nvPicPr>
          <p:cNvPr id="7" name="Picture 6">
            <a:hlinkClick r:id="rId3" action="ppaction://hlinkfile"/>
            <a:extLst>
              <a:ext uri="{FF2B5EF4-FFF2-40B4-BE49-F238E27FC236}">
                <a16:creationId xmlns:a16="http://schemas.microsoft.com/office/drawing/2014/main" id="{24BBED48-D8C6-403A-888B-7FA8E56A773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33986" y="1211590"/>
            <a:ext cx="3876028" cy="3488426"/>
          </a:xfrm>
          <a:prstGeom prst="rect">
            <a:avLst/>
          </a:prstGeom>
        </p:spPr>
      </p:pic>
    </p:spTree>
    <p:extLst>
      <p:ext uri="{BB962C8B-B14F-4D97-AF65-F5344CB8AC3E}">
        <p14:creationId xmlns:p14="http://schemas.microsoft.com/office/powerpoint/2010/main" val="399980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DA07BA-B965-4F6D-AC00-D51619B9747F}"/>
              </a:ext>
            </a:extLst>
          </p:cNvPr>
          <p:cNvSpPr/>
          <p:nvPr/>
        </p:nvSpPr>
        <p:spPr>
          <a:xfrm>
            <a:off x="339048" y="367273"/>
            <a:ext cx="8537824"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You’ve planned, now what?</a:t>
            </a:r>
          </a:p>
        </p:txBody>
      </p:sp>
      <p:pic>
        <p:nvPicPr>
          <p:cNvPr id="3" name="Picture 2">
            <a:extLst>
              <a:ext uri="{FF2B5EF4-FFF2-40B4-BE49-F238E27FC236}">
                <a16:creationId xmlns:a16="http://schemas.microsoft.com/office/drawing/2014/main" id="{A87F5F27-96CA-4E04-9984-5F906B3D0E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3507" y="1132213"/>
            <a:ext cx="2726327" cy="2726327"/>
          </a:xfrm>
          <a:prstGeom prst="rect">
            <a:avLst/>
          </a:prstGeom>
        </p:spPr>
      </p:pic>
      <p:sp>
        <p:nvSpPr>
          <p:cNvPr id="7" name="Rectangle 6">
            <a:extLst>
              <a:ext uri="{FF2B5EF4-FFF2-40B4-BE49-F238E27FC236}">
                <a16:creationId xmlns:a16="http://schemas.microsoft.com/office/drawing/2014/main" id="{173DEE60-09AC-4595-BEA8-37B685391955}"/>
              </a:ext>
            </a:extLst>
          </p:cNvPr>
          <p:cNvSpPr/>
          <p:nvPr/>
        </p:nvSpPr>
        <p:spPr>
          <a:xfrm>
            <a:off x="339048" y="5340029"/>
            <a:ext cx="8537824"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Work the plan!</a:t>
            </a:r>
          </a:p>
        </p:txBody>
      </p:sp>
      <p:pic>
        <p:nvPicPr>
          <p:cNvPr id="5" name="Picture 4">
            <a:extLst>
              <a:ext uri="{FF2B5EF4-FFF2-40B4-BE49-F238E27FC236}">
                <a16:creationId xmlns:a16="http://schemas.microsoft.com/office/drawing/2014/main" id="{9708ECC2-248D-4C57-B60C-E2E8CD0D83B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10200" y="2314192"/>
            <a:ext cx="2726327" cy="2726327"/>
          </a:xfrm>
          <a:prstGeom prst="rect">
            <a:avLst/>
          </a:prstGeom>
        </p:spPr>
      </p:pic>
    </p:spTree>
    <p:extLst>
      <p:ext uri="{BB962C8B-B14F-4D97-AF65-F5344CB8AC3E}">
        <p14:creationId xmlns:p14="http://schemas.microsoft.com/office/powerpoint/2010/main" val="348353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778" y="2294259"/>
            <a:ext cx="7613713" cy="4450669"/>
          </a:xfrm>
        </p:spPr>
        <p:txBody>
          <a:bodyPr>
            <a:normAutofit/>
          </a:bodyPr>
          <a:lstStyle/>
          <a:p>
            <a:pPr>
              <a:buFont typeface="Wingdings" pitchFamily="2" charset="2"/>
              <a:buChar char="q"/>
            </a:pPr>
            <a:r>
              <a:rPr lang="en-US" sz="2600" dirty="0">
                <a:solidFill>
                  <a:schemeClr val="tx1"/>
                </a:solidFill>
              </a:rPr>
              <a:t>Prior to plan implementation, schedule consistent times to review and update the plan (bi-monthly, each grade period, three times per year, etc.).</a:t>
            </a:r>
          </a:p>
          <a:p>
            <a:pPr marL="0" indent="0">
              <a:buNone/>
            </a:pPr>
            <a:endParaRPr lang="en-US" sz="2600" dirty="0">
              <a:solidFill>
                <a:schemeClr val="tx1"/>
              </a:solidFill>
            </a:endParaRPr>
          </a:p>
          <a:p>
            <a:pPr>
              <a:buFont typeface="Wingdings" pitchFamily="2" charset="2"/>
              <a:buChar char="q"/>
            </a:pPr>
            <a:r>
              <a:rPr lang="en-US" sz="2600" dirty="0">
                <a:solidFill>
                  <a:schemeClr val="tx1"/>
                </a:solidFill>
              </a:rPr>
              <a:t>Determine who is responsible for gathering progress data and method of reviewing/presenting it to the team. Consider creating a data dashboard.</a:t>
            </a:r>
          </a:p>
          <a:p>
            <a:pPr marL="0" indent="0">
              <a:buNone/>
            </a:pPr>
            <a:endParaRPr lang="en-US" sz="2400" dirty="0">
              <a:solidFill>
                <a:schemeClr val="accent2">
                  <a:lumMod val="75000"/>
                </a:schemeClr>
              </a:solidFill>
            </a:endParaRPr>
          </a:p>
        </p:txBody>
      </p:sp>
      <p:sp>
        <p:nvSpPr>
          <p:cNvPr id="5" name="Rectangle 4">
            <a:extLst>
              <a:ext uri="{FF2B5EF4-FFF2-40B4-BE49-F238E27FC236}">
                <a16:creationId xmlns:a16="http://schemas.microsoft.com/office/drawing/2014/main" id="{D37C22EB-362F-714B-BF7B-9BE476CE4896}"/>
              </a:ext>
            </a:extLst>
          </p:cNvPr>
          <p:cNvSpPr/>
          <p:nvPr/>
        </p:nvSpPr>
        <p:spPr>
          <a:xfrm>
            <a:off x="780778" y="1136458"/>
            <a:ext cx="7613713" cy="954107"/>
          </a:xfrm>
          <a:prstGeom prst="rect">
            <a:avLst/>
          </a:prstGeom>
        </p:spPr>
        <p:txBody>
          <a:bodyPr wrap="square">
            <a:spAutoFit/>
          </a:bodyPr>
          <a:lstStyle/>
          <a:p>
            <a:r>
              <a:rPr lang="en-US" sz="2800" i="1" dirty="0">
                <a:solidFill>
                  <a:schemeClr val="accent2">
                    <a:lumMod val="75000"/>
                  </a:schemeClr>
                </a:solidFill>
              </a:rPr>
              <a:t>Once the plan has been approved, move the status to ‘Progress Monitoring’.</a:t>
            </a:r>
          </a:p>
        </p:txBody>
      </p:sp>
      <p:pic>
        <p:nvPicPr>
          <p:cNvPr id="6" name="Graphic 5" descr="Research">
            <a:hlinkClick r:id="rId3"/>
            <a:extLst>
              <a:ext uri="{FF2B5EF4-FFF2-40B4-BE49-F238E27FC236}">
                <a16:creationId xmlns:a16="http://schemas.microsoft.com/office/drawing/2014/main" id="{C96AF33F-E36D-4498-89C3-661ACF1B7B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4893" y="4814138"/>
            <a:ext cx="1179598" cy="1179598"/>
          </a:xfrm>
          <a:prstGeom prst="rect">
            <a:avLst/>
          </a:prstGeom>
        </p:spPr>
      </p:pic>
      <p:sp>
        <p:nvSpPr>
          <p:cNvPr id="7" name="Rectangle 6">
            <a:extLst>
              <a:ext uri="{FF2B5EF4-FFF2-40B4-BE49-F238E27FC236}">
                <a16:creationId xmlns:a16="http://schemas.microsoft.com/office/drawing/2014/main" id="{A8C037A7-97A1-4449-825E-500C3851F90B}"/>
              </a:ext>
            </a:extLst>
          </p:cNvPr>
          <p:cNvSpPr/>
          <p:nvPr/>
        </p:nvSpPr>
        <p:spPr>
          <a:xfrm>
            <a:off x="831370" y="337112"/>
            <a:ext cx="7512530"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Monitor, often</a:t>
            </a:r>
          </a:p>
        </p:txBody>
      </p:sp>
    </p:spTree>
    <p:extLst>
      <p:ext uri="{BB962C8B-B14F-4D97-AF65-F5344CB8AC3E}">
        <p14:creationId xmlns:p14="http://schemas.microsoft.com/office/powerpoint/2010/main" val="20101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Continuous Improvement </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893" y="1870082"/>
            <a:ext cx="3835518" cy="3611100"/>
          </a:xfrm>
          <a:prstGeom prst="rect">
            <a:avLst/>
          </a:prstGeom>
        </p:spPr>
      </p:pic>
    </p:spTree>
    <p:extLst>
      <p:ext uri="{BB962C8B-B14F-4D97-AF65-F5344CB8AC3E}">
        <p14:creationId xmlns:p14="http://schemas.microsoft.com/office/powerpoint/2010/main" val="2144423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465" y="1076053"/>
            <a:ext cx="8063049" cy="4501787"/>
          </a:xfrm>
        </p:spPr>
        <p:txBody>
          <a:bodyPr>
            <a:normAutofit lnSpcReduction="10000"/>
          </a:bodyPr>
          <a:lstStyle/>
          <a:p>
            <a:pPr marL="0" indent="0">
              <a:buNone/>
            </a:pPr>
            <a:r>
              <a:rPr lang="en-US" sz="3200" dirty="0">
                <a:solidFill>
                  <a:schemeClr val="tx1"/>
                </a:solidFill>
              </a:rPr>
              <a:t>During the review meeting:</a:t>
            </a:r>
          </a:p>
          <a:p>
            <a:pPr>
              <a:buFont typeface="Wingdings" pitchFamily="2" charset="2"/>
              <a:buChar char="q"/>
            </a:pPr>
            <a:r>
              <a:rPr lang="en-US" sz="2800" dirty="0">
                <a:solidFill>
                  <a:schemeClr val="tx1"/>
                </a:solidFill>
              </a:rPr>
              <a:t>Assess and discuss how well the strategies and action steps are being implemented. </a:t>
            </a:r>
            <a:r>
              <a:rPr lang="en-US" sz="2800" i="1" dirty="0">
                <a:solidFill>
                  <a:schemeClr val="tx1"/>
                </a:solidFill>
              </a:rPr>
              <a:t>What impact is evident?</a:t>
            </a:r>
          </a:p>
          <a:p>
            <a:pPr>
              <a:buFont typeface="Wingdings" pitchFamily="2" charset="2"/>
              <a:buChar char="q"/>
            </a:pPr>
            <a:endParaRPr lang="en-US" sz="2800" i="1" dirty="0">
              <a:solidFill>
                <a:schemeClr val="tx1"/>
              </a:solidFill>
            </a:endParaRPr>
          </a:p>
          <a:p>
            <a:pPr>
              <a:buFont typeface="Wingdings" pitchFamily="2" charset="2"/>
              <a:buChar char="q"/>
            </a:pPr>
            <a:r>
              <a:rPr lang="en-US" sz="2800" dirty="0">
                <a:solidFill>
                  <a:schemeClr val="tx1"/>
                </a:solidFill>
              </a:rPr>
              <a:t>Examine the outcomes to determine the extent to which the strategies helped achieve the set goals. </a:t>
            </a:r>
            <a:r>
              <a:rPr lang="en-US" sz="2800" i="1" dirty="0">
                <a:solidFill>
                  <a:schemeClr val="tx1"/>
                </a:solidFill>
              </a:rPr>
              <a:t>Why does the data look the way it does?</a:t>
            </a:r>
          </a:p>
          <a:p>
            <a:pPr>
              <a:buFont typeface="Wingdings" pitchFamily="2" charset="2"/>
              <a:buChar char="q"/>
            </a:pPr>
            <a:endParaRPr lang="en-US" sz="2800" dirty="0">
              <a:solidFill>
                <a:schemeClr val="tx1"/>
              </a:solidFill>
            </a:endParaRPr>
          </a:p>
          <a:p>
            <a:pPr>
              <a:buFont typeface="Wingdings" pitchFamily="2" charset="2"/>
              <a:buChar char="q"/>
            </a:pPr>
            <a:r>
              <a:rPr lang="en-US" sz="2800" dirty="0">
                <a:solidFill>
                  <a:schemeClr val="tx1"/>
                </a:solidFill>
              </a:rPr>
              <a:t>Document the results, root cause analysis, and any adjustments that are needed.</a:t>
            </a:r>
          </a:p>
          <a:p>
            <a:pPr marL="0" indent="0">
              <a:buNone/>
            </a:pPr>
            <a:endParaRPr lang="en-US" sz="1800" dirty="0">
              <a:solidFill>
                <a:schemeClr val="accent2">
                  <a:lumMod val="75000"/>
                </a:schemeClr>
              </a:solidFill>
            </a:endParaRPr>
          </a:p>
        </p:txBody>
      </p:sp>
      <p:pic>
        <p:nvPicPr>
          <p:cNvPr id="6" name="Graphic 5" descr="Research">
            <a:hlinkClick r:id="rId3"/>
            <a:extLst>
              <a:ext uri="{FF2B5EF4-FFF2-40B4-BE49-F238E27FC236}">
                <a16:creationId xmlns:a16="http://schemas.microsoft.com/office/drawing/2014/main" id="{C96AF33F-E36D-4498-89C3-661ACF1B7B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2796" y="5107470"/>
            <a:ext cx="940739" cy="940739"/>
          </a:xfrm>
          <a:prstGeom prst="rect">
            <a:avLst/>
          </a:prstGeom>
        </p:spPr>
      </p:pic>
      <p:sp>
        <p:nvSpPr>
          <p:cNvPr id="5" name="Rectangle 4">
            <a:extLst>
              <a:ext uri="{FF2B5EF4-FFF2-40B4-BE49-F238E27FC236}">
                <a16:creationId xmlns:a16="http://schemas.microsoft.com/office/drawing/2014/main" id="{593B0677-32FE-42A8-91C5-003B278694F3}"/>
              </a:ext>
            </a:extLst>
          </p:cNvPr>
          <p:cNvSpPr/>
          <p:nvPr/>
        </p:nvSpPr>
        <p:spPr>
          <a:xfrm>
            <a:off x="574765" y="337112"/>
            <a:ext cx="8063049"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Monitor, often</a:t>
            </a:r>
          </a:p>
        </p:txBody>
      </p:sp>
    </p:spTree>
    <p:extLst>
      <p:ext uri="{BB962C8B-B14F-4D97-AF65-F5344CB8AC3E}">
        <p14:creationId xmlns:p14="http://schemas.microsoft.com/office/powerpoint/2010/main" val="3436487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9" y="1253447"/>
            <a:ext cx="8724812" cy="4510355"/>
          </a:xfrm>
        </p:spPr>
      </p:pic>
      <p:sp>
        <p:nvSpPr>
          <p:cNvPr id="4" name="Slide Number Placeholder 3"/>
          <p:cNvSpPr>
            <a:spLocks noGrp="1"/>
          </p:cNvSpPr>
          <p:nvPr>
            <p:ph type="sldNum" sz="quarter" idx="12"/>
          </p:nvPr>
        </p:nvSpPr>
        <p:spPr/>
        <p:txBody>
          <a:bodyPr/>
          <a:lstStyle/>
          <a:p>
            <a:pPr defTabSz="685800"/>
            <a:fld id="{16630861-4318-414B-8E21-CA5F03E7BD41}" type="slidenum">
              <a:rPr lang="en-US">
                <a:solidFill>
                  <a:srgbClr val="FFFFFF"/>
                </a:solidFill>
              </a:rPr>
              <a:pPr defTabSz="685800"/>
              <a:t>31</a:t>
            </a:fld>
            <a:endParaRPr lang="en-US">
              <a:solidFill>
                <a:srgbClr val="FFFFFF"/>
              </a:solidFill>
            </a:endParaRPr>
          </a:p>
        </p:txBody>
      </p:sp>
      <p:sp>
        <p:nvSpPr>
          <p:cNvPr id="3" name="Right Arrow 2"/>
          <p:cNvSpPr/>
          <p:nvPr/>
        </p:nvSpPr>
        <p:spPr>
          <a:xfrm rot="13562829">
            <a:off x="8465749" y="1615629"/>
            <a:ext cx="418148" cy="199747"/>
          </a:xfrm>
          <a:prstGeom prst="righ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endParaRPr lang="en-US" sz="1350">
              <a:solidFill>
                <a:srgbClr val="000000"/>
              </a:solidFill>
              <a:latin typeface="Calibri" panose="020F0502020204030204"/>
            </a:endParaRPr>
          </a:p>
        </p:txBody>
      </p:sp>
      <p:sp>
        <p:nvSpPr>
          <p:cNvPr id="8" name="Rectangle 7">
            <a:extLst>
              <a:ext uri="{FF2B5EF4-FFF2-40B4-BE49-F238E27FC236}">
                <a16:creationId xmlns:a16="http://schemas.microsoft.com/office/drawing/2014/main" id="{88DDC709-FF4C-4F7B-A093-BCA138B1FE7B}"/>
              </a:ext>
            </a:extLst>
          </p:cNvPr>
          <p:cNvSpPr/>
          <p:nvPr/>
        </p:nvSpPr>
        <p:spPr>
          <a:xfrm>
            <a:off x="808591" y="313357"/>
            <a:ext cx="7512530"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Progress Notes within the System</a:t>
            </a:r>
          </a:p>
        </p:txBody>
      </p:sp>
    </p:spTree>
    <p:extLst>
      <p:ext uri="{BB962C8B-B14F-4D97-AF65-F5344CB8AC3E}">
        <p14:creationId xmlns:p14="http://schemas.microsoft.com/office/powerpoint/2010/main" val="375636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941EC7-5BC6-4798-B741-E11DA45F5F53}"/>
              </a:ext>
            </a:extLst>
          </p:cNvPr>
          <p:cNvSpPr>
            <a:spLocks noGrp="1"/>
          </p:cNvSpPr>
          <p:nvPr>
            <p:ph type="sldNum" sz="quarter" idx="12"/>
          </p:nvPr>
        </p:nvSpPr>
        <p:spPr/>
        <p:txBody>
          <a:bodyPr/>
          <a:lstStyle/>
          <a:p>
            <a:pPr defTabSz="685800"/>
            <a:fld id="{16630861-4318-414B-8E21-CA5F03E7BD41}" type="slidenum">
              <a:rPr lang="en-US">
                <a:solidFill>
                  <a:srgbClr val="FFFFFF"/>
                </a:solidFill>
              </a:rPr>
              <a:pPr defTabSz="685800"/>
              <a:t>32</a:t>
            </a:fld>
            <a:endParaRPr lang="en-US">
              <a:solidFill>
                <a:srgbClr val="FFFFFF"/>
              </a:solidFill>
            </a:endParaRPr>
          </a:p>
        </p:txBody>
      </p:sp>
      <p:pic>
        <p:nvPicPr>
          <p:cNvPr id="5" name="Picture 4">
            <a:extLst>
              <a:ext uri="{FF2B5EF4-FFF2-40B4-BE49-F238E27FC236}">
                <a16:creationId xmlns:a16="http://schemas.microsoft.com/office/drawing/2014/main" id="{F3C2BF9F-D5C4-4D44-BE81-D0954E621BBB}"/>
              </a:ext>
            </a:extLst>
          </p:cNvPr>
          <p:cNvPicPr/>
          <p:nvPr/>
        </p:nvPicPr>
        <p:blipFill rotWithShape="1">
          <a:blip r:embed="rId3"/>
          <a:srcRect l="6290" t="27125" r="61338" b="24844"/>
          <a:stretch/>
        </p:blipFill>
        <p:spPr bwMode="auto">
          <a:xfrm>
            <a:off x="174661" y="472611"/>
            <a:ext cx="8763856" cy="48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0861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4D10-67D2-4C52-9008-E0881D106EAF}"/>
              </a:ext>
            </a:extLst>
          </p:cNvPr>
          <p:cNvSpPr>
            <a:spLocks noGrp="1"/>
          </p:cNvSpPr>
          <p:nvPr>
            <p:ph type="title"/>
          </p:nvPr>
        </p:nvSpPr>
        <p:spPr>
          <a:xfrm>
            <a:off x="298938" y="0"/>
            <a:ext cx="8527427" cy="840991"/>
          </a:xfrm>
        </p:spPr>
        <p:txBody>
          <a:bodyPr/>
          <a:lstStyle/>
          <a:p>
            <a:r>
              <a:rPr lang="en-US" dirty="0"/>
              <a:t>GPS Updates</a:t>
            </a:r>
          </a:p>
        </p:txBody>
      </p:sp>
      <p:sp>
        <p:nvSpPr>
          <p:cNvPr id="3" name="Content Placeholder 2">
            <a:extLst>
              <a:ext uri="{FF2B5EF4-FFF2-40B4-BE49-F238E27FC236}">
                <a16:creationId xmlns:a16="http://schemas.microsoft.com/office/drawing/2014/main" id="{A0F08BB1-CC44-4855-BE79-70BE0DCCD812}"/>
              </a:ext>
            </a:extLst>
          </p:cNvPr>
          <p:cNvSpPr>
            <a:spLocks noGrp="1"/>
          </p:cNvSpPr>
          <p:nvPr>
            <p:ph idx="1"/>
          </p:nvPr>
        </p:nvSpPr>
        <p:spPr>
          <a:xfrm>
            <a:off x="298937" y="653898"/>
            <a:ext cx="8527427" cy="840991"/>
          </a:xfrm>
        </p:spPr>
        <p:txBody>
          <a:bodyPr>
            <a:normAutofit lnSpcReduction="10000"/>
          </a:bodyPr>
          <a:lstStyle/>
          <a:p>
            <a:pPr>
              <a:buFont typeface="Wingdings" panose="05000000000000000000" pitchFamily="2" charset="2"/>
              <a:buChar char="Ø"/>
            </a:pPr>
            <a:r>
              <a:rPr lang="en-US" sz="2800" dirty="0">
                <a:solidFill>
                  <a:schemeClr val="tx1"/>
                </a:solidFill>
              </a:rPr>
              <a:t>ELA Progress and Math Progress Data tables have been added, w/Balanced Scorecard colors</a:t>
            </a:r>
          </a:p>
        </p:txBody>
      </p:sp>
      <p:sp>
        <p:nvSpPr>
          <p:cNvPr id="4" name="Slide Number Placeholder 3">
            <a:extLst>
              <a:ext uri="{FF2B5EF4-FFF2-40B4-BE49-F238E27FC236}">
                <a16:creationId xmlns:a16="http://schemas.microsoft.com/office/drawing/2014/main" id="{39B3AC57-0861-477A-A04F-99024A871A01}"/>
              </a:ext>
            </a:extLst>
          </p:cNvPr>
          <p:cNvSpPr>
            <a:spLocks noGrp="1"/>
          </p:cNvSpPr>
          <p:nvPr>
            <p:ph type="sldNum" sz="quarter" idx="12"/>
          </p:nvPr>
        </p:nvSpPr>
        <p:spPr/>
        <p:txBody>
          <a:bodyPr/>
          <a:lstStyle/>
          <a:p>
            <a:fld id="{16630861-4318-414B-8E21-CA5F03E7BD41}" type="slidenum">
              <a:rPr lang="en-US" smtClean="0"/>
              <a:t>33</a:t>
            </a:fld>
            <a:endParaRPr lang="en-US"/>
          </a:p>
        </p:txBody>
      </p:sp>
      <p:pic>
        <p:nvPicPr>
          <p:cNvPr id="5" name="Picture 4">
            <a:extLst>
              <a:ext uri="{FF2B5EF4-FFF2-40B4-BE49-F238E27FC236}">
                <a16:creationId xmlns:a16="http://schemas.microsoft.com/office/drawing/2014/main" id="{AB917D66-CBC3-4E63-8BD2-BF1AE0DA400C}"/>
              </a:ext>
            </a:extLst>
          </p:cNvPr>
          <p:cNvPicPr>
            <a:picLocks noChangeAspect="1"/>
          </p:cNvPicPr>
          <p:nvPr/>
        </p:nvPicPr>
        <p:blipFill>
          <a:blip r:embed="rId2"/>
          <a:stretch>
            <a:fillRect/>
          </a:stretch>
        </p:blipFill>
        <p:spPr>
          <a:xfrm>
            <a:off x="298936" y="1494889"/>
            <a:ext cx="8527426" cy="1793390"/>
          </a:xfrm>
          <a:prstGeom prst="rect">
            <a:avLst/>
          </a:prstGeom>
        </p:spPr>
      </p:pic>
      <p:pic>
        <p:nvPicPr>
          <p:cNvPr id="6" name="Picture 5">
            <a:extLst>
              <a:ext uri="{FF2B5EF4-FFF2-40B4-BE49-F238E27FC236}">
                <a16:creationId xmlns:a16="http://schemas.microsoft.com/office/drawing/2014/main" id="{69E1E165-4E15-44EE-ACE1-1D554F4C9899}"/>
              </a:ext>
            </a:extLst>
          </p:cNvPr>
          <p:cNvPicPr>
            <a:picLocks noChangeAspect="1"/>
          </p:cNvPicPr>
          <p:nvPr/>
        </p:nvPicPr>
        <p:blipFill>
          <a:blip r:embed="rId3"/>
          <a:stretch>
            <a:fillRect/>
          </a:stretch>
        </p:blipFill>
        <p:spPr>
          <a:xfrm>
            <a:off x="298937" y="3619882"/>
            <a:ext cx="8527427" cy="2208177"/>
          </a:xfrm>
          <a:prstGeom prst="rect">
            <a:avLst/>
          </a:prstGeom>
        </p:spPr>
      </p:pic>
    </p:spTree>
    <p:extLst>
      <p:ext uri="{BB962C8B-B14F-4D97-AF65-F5344CB8AC3E}">
        <p14:creationId xmlns:p14="http://schemas.microsoft.com/office/powerpoint/2010/main" val="157745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05E6A-D6DB-4F78-A260-6B1A893A85A8}"/>
              </a:ext>
            </a:extLst>
          </p:cNvPr>
          <p:cNvPicPr>
            <a:picLocks noChangeAspect="1"/>
          </p:cNvPicPr>
          <p:nvPr/>
        </p:nvPicPr>
        <p:blipFill rotWithShape="1">
          <a:blip r:embed="rId2"/>
          <a:srcRect b="15924"/>
          <a:stretch/>
        </p:blipFill>
        <p:spPr>
          <a:xfrm>
            <a:off x="151980" y="1278778"/>
            <a:ext cx="7016407" cy="2852403"/>
          </a:xfrm>
          <a:prstGeom prst="rect">
            <a:avLst/>
          </a:prstGeom>
        </p:spPr>
      </p:pic>
      <p:sp>
        <p:nvSpPr>
          <p:cNvPr id="2" name="Title 1">
            <a:extLst>
              <a:ext uri="{FF2B5EF4-FFF2-40B4-BE49-F238E27FC236}">
                <a16:creationId xmlns:a16="http://schemas.microsoft.com/office/drawing/2014/main" id="{107D4D10-67D2-4C52-9008-E0881D106EAF}"/>
              </a:ext>
            </a:extLst>
          </p:cNvPr>
          <p:cNvSpPr>
            <a:spLocks noGrp="1"/>
          </p:cNvSpPr>
          <p:nvPr>
            <p:ph type="title"/>
          </p:nvPr>
        </p:nvSpPr>
        <p:spPr>
          <a:xfrm>
            <a:off x="298937" y="-56466"/>
            <a:ext cx="8527427" cy="840991"/>
          </a:xfrm>
        </p:spPr>
        <p:txBody>
          <a:bodyPr/>
          <a:lstStyle/>
          <a:p>
            <a:r>
              <a:rPr lang="en-US" dirty="0"/>
              <a:t>GPS Updates</a:t>
            </a:r>
          </a:p>
        </p:txBody>
      </p:sp>
      <p:sp>
        <p:nvSpPr>
          <p:cNvPr id="3" name="Content Placeholder 2">
            <a:extLst>
              <a:ext uri="{FF2B5EF4-FFF2-40B4-BE49-F238E27FC236}">
                <a16:creationId xmlns:a16="http://schemas.microsoft.com/office/drawing/2014/main" id="{A0F08BB1-CC44-4855-BE79-70BE0DCCD812}"/>
              </a:ext>
            </a:extLst>
          </p:cNvPr>
          <p:cNvSpPr>
            <a:spLocks noGrp="1"/>
          </p:cNvSpPr>
          <p:nvPr>
            <p:ph idx="1"/>
          </p:nvPr>
        </p:nvSpPr>
        <p:spPr>
          <a:xfrm>
            <a:off x="317636" y="572253"/>
            <a:ext cx="8527427" cy="840991"/>
          </a:xfrm>
        </p:spPr>
        <p:txBody>
          <a:bodyPr>
            <a:normAutofit lnSpcReduction="10000"/>
          </a:bodyPr>
          <a:lstStyle/>
          <a:p>
            <a:pPr>
              <a:buFont typeface="Wingdings" panose="05000000000000000000" pitchFamily="2" charset="2"/>
              <a:buChar char="Ø"/>
            </a:pPr>
            <a:r>
              <a:rPr lang="en-US" sz="2800" dirty="0">
                <a:solidFill>
                  <a:schemeClr val="tx1"/>
                </a:solidFill>
              </a:rPr>
              <a:t>Can select multiple Component Relationships and Funding Sources, in the respective windows</a:t>
            </a:r>
          </a:p>
        </p:txBody>
      </p:sp>
      <p:sp>
        <p:nvSpPr>
          <p:cNvPr id="4" name="Slide Number Placeholder 3">
            <a:extLst>
              <a:ext uri="{FF2B5EF4-FFF2-40B4-BE49-F238E27FC236}">
                <a16:creationId xmlns:a16="http://schemas.microsoft.com/office/drawing/2014/main" id="{39B3AC57-0861-477A-A04F-99024A871A01}"/>
              </a:ext>
            </a:extLst>
          </p:cNvPr>
          <p:cNvSpPr>
            <a:spLocks noGrp="1"/>
          </p:cNvSpPr>
          <p:nvPr>
            <p:ph type="sldNum" sz="quarter" idx="12"/>
          </p:nvPr>
        </p:nvSpPr>
        <p:spPr/>
        <p:txBody>
          <a:bodyPr/>
          <a:lstStyle/>
          <a:p>
            <a:fld id="{16630861-4318-414B-8E21-CA5F03E7BD41}" type="slidenum">
              <a:rPr lang="en-US" smtClean="0"/>
              <a:t>34</a:t>
            </a:fld>
            <a:endParaRPr lang="en-US"/>
          </a:p>
        </p:txBody>
      </p:sp>
      <p:pic>
        <p:nvPicPr>
          <p:cNvPr id="6" name="Picture 5">
            <a:extLst>
              <a:ext uri="{FF2B5EF4-FFF2-40B4-BE49-F238E27FC236}">
                <a16:creationId xmlns:a16="http://schemas.microsoft.com/office/drawing/2014/main" id="{F3600D9E-1777-4728-9375-A8D52AD74B98}"/>
              </a:ext>
            </a:extLst>
          </p:cNvPr>
          <p:cNvPicPr>
            <a:picLocks noChangeAspect="1"/>
          </p:cNvPicPr>
          <p:nvPr/>
        </p:nvPicPr>
        <p:blipFill>
          <a:blip r:embed="rId3"/>
          <a:stretch>
            <a:fillRect/>
          </a:stretch>
        </p:blipFill>
        <p:spPr>
          <a:xfrm>
            <a:off x="2938933" y="3793791"/>
            <a:ext cx="6205067" cy="2339858"/>
          </a:xfrm>
          <a:prstGeom prst="rect">
            <a:avLst/>
          </a:prstGeom>
        </p:spPr>
      </p:pic>
    </p:spTree>
    <p:extLst>
      <p:ext uri="{BB962C8B-B14F-4D97-AF65-F5344CB8AC3E}">
        <p14:creationId xmlns:p14="http://schemas.microsoft.com/office/powerpoint/2010/main" val="331111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4D10-67D2-4C52-9008-E0881D106EAF}"/>
              </a:ext>
            </a:extLst>
          </p:cNvPr>
          <p:cNvSpPr>
            <a:spLocks noGrp="1"/>
          </p:cNvSpPr>
          <p:nvPr>
            <p:ph type="title"/>
          </p:nvPr>
        </p:nvSpPr>
        <p:spPr>
          <a:xfrm>
            <a:off x="298939" y="180717"/>
            <a:ext cx="8527427" cy="840991"/>
          </a:xfrm>
        </p:spPr>
        <p:txBody>
          <a:bodyPr/>
          <a:lstStyle/>
          <a:p>
            <a:r>
              <a:rPr lang="en-US" dirty="0"/>
              <a:t>GPS Updates</a:t>
            </a:r>
          </a:p>
        </p:txBody>
      </p:sp>
      <p:sp>
        <p:nvSpPr>
          <p:cNvPr id="3" name="Content Placeholder 2">
            <a:extLst>
              <a:ext uri="{FF2B5EF4-FFF2-40B4-BE49-F238E27FC236}">
                <a16:creationId xmlns:a16="http://schemas.microsoft.com/office/drawing/2014/main" id="{A0F08BB1-CC44-4855-BE79-70BE0DCCD812}"/>
              </a:ext>
            </a:extLst>
          </p:cNvPr>
          <p:cNvSpPr>
            <a:spLocks noGrp="1"/>
          </p:cNvSpPr>
          <p:nvPr>
            <p:ph idx="1"/>
          </p:nvPr>
        </p:nvSpPr>
        <p:spPr>
          <a:xfrm>
            <a:off x="317634" y="809289"/>
            <a:ext cx="8527427" cy="570746"/>
          </a:xfrm>
        </p:spPr>
        <p:txBody>
          <a:bodyPr>
            <a:normAutofit/>
          </a:bodyPr>
          <a:lstStyle/>
          <a:p>
            <a:pPr>
              <a:buFont typeface="Wingdings" panose="05000000000000000000" pitchFamily="2" charset="2"/>
              <a:buChar char="Ø"/>
            </a:pPr>
            <a:r>
              <a:rPr lang="en-US" sz="2800" dirty="0">
                <a:solidFill>
                  <a:schemeClr val="tx1"/>
                </a:solidFill>
              </a:rPr>
              <a:t>Can edit Progress Notes</a:t>
            </a:r>
          </a:p>
        </p:txBody>
      </p:sp>
      <p:sp>
        <p:nvSpPr>
          <p:cNvPr id="4" name="Slide Number Placeholder 3">
            <a:extLst>
              <a:ext uri="{FF2B5EF4-FFF2-40B4-BE49-F238E27FC236}">
                <a16:creationId xmlns:a16="http://schemas.microsoft.com/office/drawing/2014/main" id="{39B3AC57-0861-477A-A04F-99024A871A01}"/>
              </a:ext>
            </a:extLst>
          </p:cNvPr>
          <p:cNvSpPr>
            <a:spLocks noGrp="1"/>
          </p:cNvSpPr>
          <p:nvPr>
            <p:ph type="sldNum" sz="quarter" idx="12"/>
          </p:nvPr>
        </p:nvSpPr>
        <p:spPr/>
        <p:txBody>
          <a:bodyPr/>
          <a:lstStyle/>
          <a:p>
            <a:fld id="{16630861-4318-414B-8E21-CA5F03E7BD41}" type="slidenum">
              <a:rPr lang="en-US" smtClean="0"/>
              <a:t>35</a:t>
            </a:fld>
            <a:endParaRPr lang="en-US"/>
          </a:p>
        </p:txBody>
      </p:sp>
      <p:pic>
        <p:nvPicPr>
          <p:cNvPr id="9" name="Picture 8">
            <a:extLst>
              <a:ext uri="{FF2B5EF4-FFF2-40B4-BE49-F238E27FC236}">
                <a16:creationId xmlns:a16="http://schemas.microsoft.com/office/drawing/2014/main" id="{79127227-A85D-41C8-A8D2-8FDDF37684DA}"/>
              </a:ext>
            </a:extLst>
          </p:cNvPr>
          <p:cNvPicPr>
            <a:picLocks noChangeAspect="1"/>
          </p:cNvPicPr>
          <p:nvPr/>
        </p:nvPicPr>
        <p:blipFill rotWithShape="1">
          <a:blip r:embed="rId2"/>
          <a:srcRect l="5471" t="28281" r="45472" b="49999"/>
          <a:stretch/>
        </p:blipFill>
        <p:spPr>
          <a:xfrm>
            <a:off x="298939" y="1650279"/>
            <a:ext cx="8724291" cy="2438641"/>
          </a:xfrm>
          <a:prstGeom prst="rect">
            <a:avLst/>
          </a:prstGeom>
        </p:spPr>
      </p:pic>
    </p:spTree>
    <p:extLst>
      <p:ext uri="{BB962C8B-B14F-4D97-AF65-F5344CB8AC3E}">
        <p14:creationId xmlns:p14="http://schemas.microsoft.com/office/powerpoint/2010/main" val="113495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4D10-67D2-4C52-9008-E0881D106EAF}"/>
              </a:ext>
            </a:extLst>
          </p:cNvPr>
          <p:cNvSpPr>
            <a:spLocks noGrp="1"/>
          </p:cNvSpPr>
          <p:nvPr>
            <p:ph type="title"/>
          </p:nvPr>
        </p:nvSpPr>
        <p:spPr>
          <a:xfrm>
            <a:off x="298939" y="0"/>
            <a:ext cx="8527427" cy="840991"/>
          </a:xfrm>
        </p:spPr>
        <p:txBody>
          <a:bodyPr/>
          <a:lstStyle/>
          <a:p>
            <a:r>
              <a:rPr lang="en-US" dirty="0"/>
              <a:t>GPS Updates</a:t>
            </a:r>
          </a:p>
        </p:txBody>
      </p:sp>
      <p:sp>
        <p:nvSpPr>
          <p:cNvPr id="3" name="Content Placeholder 2">
            <a:extLst>
              <a:ext uri="{FF2B5EF4-FFF2-40B4-BE49-F238E27FC236}">
                <a16:creationId xmlns:a16="http://schemas.microsoft.com/office/drawing/2014/main" id="{A0F08BB1-CC44-4855-BE79-70BE0DCCD812}"/>
              </a:ext>
            </a:extLst>
          </p:cNvPr>
          <p:cNvSpPr>
            <a:spLocks noGrp="1"/>
          </p:cNvSpPr>
          <p:nvPr>
            <p:ph idx="1"/>
          </p:nvPr>
        </p:nvSpPr>
        <p:spPr>
          <a:xfrm>
            <a:off x="298939" y="686247"/>
            <a:ext cx="8527427" cy="1228817"/>
          </a:xfrm>
        </p:spPr>
        <p:txBody>
          <a:bodyPr>
            <a:normAutofit lnSpcReduction="10000"/>
          </a:bodyPr>
          <a:lstStyle/>
          <a:p>
            <a:pPr>
              <a:buFont typeface="Wingdings" panose="05000000000000000000" pitchFamily="2" charset="2"/>
              <a:buChar char="Ø"/>
            </a:pPr>
            <a:r>
              <a:rPr lang="en-US" sz="2800" dirty="0">
                <a:solidFill>
                  <a:schemeClr val="tx1"/>
                </a:solidFill>
              </a:rPr>
              <a:t>Alternate Views will now print streamlined copies of the strategic plan, including option to print Progress Notes</a:t>
            </a:r>
          </a:p>
        </p:txBody>
      </p:sp>
      <p:sp>
        <p:nvSpPr>
          <p:cNvPr id="4" name="Slide Number Placeholder 3">
            <a:extLst>
              <a:ext uri="{FF2B5EF4-FFF2-40B4-BE49-F238E27FC236}">
                <a16:creationId xmlns:a16="http://schemas.microsoft.com/office/drawing/2014/main" id="{39B3AC57-0861-477A-A04F-99024A871A01}"/>
              </a:ext>
            </a:extLst>
          </p:cNvPr>
          <p:cNvSpPr>
            <a:spLocks noGrp="1"/>
          </p:cNvSpPr>
          <p:nvPr>
            <p:ph type="sldNum" sz="quarter" idx="12"/>
          </p:nvPr>
        </p:nvSpPr>
        <p:spPr/>
        <p:txBody>
          <a:bodyPr/>
          <a:lstStyle/>
          <a:p>
            <a:fld id="{16630861-4318-414B-8E21-CA5F03E7BD41}" type="slidenum">
              <a:rPr lang="en-US" smtClean="0"/>
              <a:t>36</a:t>
            </a:fld>
            <a:endParaRPr lang="en-US"/>
          </a:p>
        </p:txBody>
      </p:sp>
      <p:pic>
        <p:nvPicPr>
          <p:cNvPr id="5" name="Picture 4">
            <a:extLst>
              <a:ext uri="{FF2B5EF4-FFF2-40B4-BE49-F238E27FC236}">
                <a16:creationId xmlns:a16="http://schemas.microsoft.com/office/drawing/2014/main" id="{30D11B41-92A7-4C9C-8FF9-F79F034F8C3D}"/>
              </a:ext>
            </a:extLst>
          </p:cNvPr>
          <p:cNvPicPr>
            <a:picLocks noChangeAspect="1"/>
          </p:cNvPicPr>
          <p:nvPr/>
        </p:nvPicPr>
        <p:blipFill>
          <a:blip r:embed="rId2"/>
          <a:stretch>
            <a:fillRect/>
          </a:stretch>
        </p:blipFill>
        <p:spPr>
          <a:xfrm>
            <a:off x="500332" y="1760549"/>
            <a:ext cx="8344729" cy="4191677"/>
          </a:xfrm>
          <a:prstGeom prst="rect">
            <a:avLst/>
          </a:prstGeom>
        </p:spPr>
      </p:pic>
      <p:sp>
        <p:nvSpPr>
          <p:cNvPr id="10" name="Arrow: Left 9">
            <a:extLst>
              <a:ext uri="{FF2B5EF4-FFF2-40B4-BE49-F238E27FC236}">
                <a16:creationId xmlns:a16="http://schemas.microsoft.com/office/drawing/2014/main" id="{4D5B9176-351F-4A3B-8AE4-4B520D9306DF}"/>
              </a:ext>
            </a:extLst>
          </p:cNvPr>
          <p:cNvSpPr/>
          <p:nvPr/>
        </p:nvSpPr>
        <p:spPr>
          <a:xfrm rot="19446606">
            <a:off x="3382277" y="1527237"/>
            <a:ext cx="569343" cy="23331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0EDD038-DE0A-47A4-AC29-E65053558263}"/>
              </a:ext>
            </a:extLst>
          </p:cNvPr>
          <p:cNvSpPr/>
          <p:nvPr/>
        </p:nvSpPr>
        <p:spPr>
          <a:xfrm>
            <a:off x="3965961" y="1497130"/>
            <a:ext cx="2442754" cy="408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Click drop down arrow to select option</a:t>
            </a:r>
          </a:p>
        </p:txBody>
      </p:sp>
    </p:spTree>
    <p:extLst>
      <p:ext uri="{BB962C8B-B14F-4D97-AF65-F5344CB8AC3E}">
        <p14:creationId xmlns:p14="http://schemas.microsoft.com/office/powerpoint/2010/main" val="2915595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0"/>
            <a:ext cx="8859187" cy="5880537"/>
          </a:xfrm>
        </p:spPr>
        <p:txBody>
          <a:bodyPr>
            <a:normAutofit/>
          </a:bodyPr>
          <a:lstStyle/>
          <a:p>
            <a:pPr algn="ctr"/>
            <a:r>
              <a:rPr lang="en-US" dirty="0"/>
              <a:t>Let’s log in and take a look at the GPS platform!</a:t>
            </a:r>
            <a:br>
              <a:rPr lang="en-US" dirty="0"/>
            </a:br>
            <a:br>
              <a:rPr lang="en-US" dirty="0"/>
            </a:br>
            <a:r>
              <a:rPr lang="en-US" dirty="0">
                <a:hlinkClick r:id="rId3"/>
              </a:rPr>
              <a:t>https://wvdegps.k12.wv.us</a:t>
            </a:r>
            <a:br>
              <a:rPr lang="en-US" dirty="0"/>
            </a:br>
            <a:br>
              <a:rPr lang="en-US" dirty="0"/>
            </a:br>
            <a:br>
              <a:rPr lang="en-US" dirty="0"/>
            </a:br>
            <a:br>
              <a:rPr lang="en-US" dirty="0"/>
            </a:br>
            <a:r>
              <a:rPr lang="en-US" dirty="0"/>
              <a:t>Entrance to the platform requires Webtop</a:t>
            </a:r>
            <a:br>
              <a:rPr lang="en-US" dirty="0"/>
            </a:br>
            <a:r>
              <a:rPr lang="en-US" dirty="0"/>
              <a:t>credentials (Office 365 login) and access approval.</a:t>
            </a:r>
          </a:p>
        </p:txBody>
      </p:sp>
      <p:sp>
        <p:nvSpPr>
          <p:cNvPr id="3" name="Striped Right Arrow 2">
            <a:extLst>
              <a:ext uri="{FF2B5EF4-FFF2-40B4-BE49-F238E27FC236}">
                <a16:creationId xmlns:a16="http://schemas.microsoft.com/office/drawing/2014/main" id="{CD563F8E-909D-5B42-8E18-3DE9D7C1C96A}"/>
              </a:ext>
            </a:extLst>
          </p:cNvPr>
          <p:cNvSpPr/>
          <p:nvPr/>
        </p:nvSpPr>
        <p:spPr>
          <a:xfrm rot="2433057">
            <a:off x="280788" y="2776933"/>
            <a:ext cx="1818834" cy="835237"/>
          </a:xfrm>
          <a:prstGeom prst="stripedRightArrow">
            <a:avLst>
              <a:gd name="adj1" fmla="val 428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Print" panose="02000800000000000000" pitchFamily="2" charset="0"/>
              </a:rPr>
              <a:t>Remember:</a:t>
            </a:r>
          </a:p>
        </p:txBody>
      </p:sp>
    </p:spTree>
    <p:extLst>
      <p:ext uri="{BB962C8B-B14F-4D97-AF65-F5344CB8AC3E}">
        <p14:creationId xmlns:p14="http://schemas.microsoft.com/office/powerpoint/2010/main" val="745264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D7C64-C378-4D98-AA16-073B2D0561FA}"/>
              </a:ext>
            </a:extLst>
          </p:cNvPr>
          <p:cNvSpPr>
            <a:spLocks noGrp="1"/>
          </p:cNvSpPr>
          <p:nvPr>
            <p:ph type="title"/>
          </p:nvPr>
        </p:nvSpPr>
        <p:spPr>
          <a:xfrm>
            <a:off x="298450" y="144464"/>
            <a:ext cx="8528050" cy="86619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Resources</a:t>
            </a:r>
          </a:p>
        </p:txBody>
      </p:sp>
      <p:sp>
        <p:nvSpPr>
          <p:cNvPr id="4" name="TextBox 3">
            <a:extLst>
              <a:ext uri="{FF2B5EF4-FFF2-40B4-BE49-F238E27FC236}">
                <a16:creationId xmlns:a16="http://schemas.microsoft.com/office/drawing/2014/main" id="{122E6743-92AD-4DDB-8F3D-73C3234D8111}"/>
              </a:ext>
            </a:extLst>
          </p:cNvPr>
          <p:cNvSpPr txBox="1"/>
          <p:nvPr/>
        </p:nvSpPr>
        <p:spPr>
          <a:xfrm>
            <a:off x="298450" y="1129601"/>
            <a:ext cx="8528050" cy="4524315"/>
          </a:xfrm>
          <a:prstGeom prst="rect">
            <a:avLst/>
          </a:prstGeom>
          <a:noFill/>
        </p:spPr>
        <p:txBody>
          <a:bodyPr wrap="square" rtlCol="0">
            <a:spAutoFit/>
          </a:bodyPr>
          <a:lstStyle/>
          <a:p>
            <a:r>
              <a:rPr lang="en-US" b="1" dirty="0"/>
              <a:t>Four Domains for Rapid School Improvement </a:t>
            </a:r>
            <a:endParaRPr lang="en-US" dirty="0"/>
          </a:p>
          <a:p>
            <a:r>
              <a:rPr lang="en-US" dirty="0"/>
              <a:t>Center on School Turnaround </a:t>
            </a:r>
          </a:p>
          <a:p>
            <a:r>
              <a:rPr lang="en-US" dirty="0">
                <a:hlinkClick r:id="rId3"/>
              </a:rPr>
              <a:t>http://centeronschoolturnaround.org/wp-content/uploads/2017/02/CST_Four-Domains-Framework-Final.pdf</a:t>
            </a:r>
            <a:endParaRPr lang="en-US" dirty="0"/>
          </a:p>
          <a:p>
            <a:endParaRPr lang="en-US" b="1" dirty="0"/>
          </a:p>
          <a:p>
            <a:r>
              <a:rPr lang="en-US" b="1" dirty="0"/>
              <a:t>Using Needs Assessments for School and District Improvement: A Tactical Guide </a:t>
            </a:r>
            <a:endParaRPr lang="en-US" dirty="0"/>
          </a:p>
          <a:p>
            <a:r>
              <a:rPr lang="en-US" dirty="0"/>
              <a:t>Council of Chief State School Officers and Center on School Turnaround </a:t>
            </a:r>
          </a:p>
          <a:p>
            <a:r>
              <a:rPr lang="en-US" dirty="0">
                <a:hlinkClick r:id="rId4"/>
              </a:rPr>
              <a:t>http://centeronschoolturnaround.org/wp-content/uploads/2017/05/NeedsAssessment-Final.pdf</a:t>
            </a:r>
            <a:endParaRPr lang="en-US" dirty="0"/>
          </a:p>
          <a:p>
            <a:endParaRPr lang="en-US" dirty="0"/>
          </a:p>
          <a:p>
            <a:r>
              <a:rPr lang="en-US" b="1" dirty="0"/>
              <a:t>Understanding Federally Required Education Policy Needs Assessments and Maximizing Their Impact </a:t>
            </a:r>
            <a:endParaRPr lang="en-US" dirty="0"/>
          </a:p>
          <a:p>
            <a:r>
              <a:rPr lang="en-US" dirty="0"/>
              <a:t>Council of Chief State School Officers </a:t>
            </a:r>
          </a:p>
          <a:p>
            <a:r>
              <a:rPr lang="en-US" dirty="0">
                <a:hlinkClick r:id="rId5"/>
              </a:rPr>
              <a:t>https://www.ccsso.org/resource-library/understanding-federally-required-education-policy-needs-assessments-and-maximizing</a:t>
            </a:r>
            <a:endParaRPr lang="en-US" dirty="0"/>
          </a:p>
          <a:p>
            <a:r>
              <a:rPr lang="en-US" dirty="0"/>
              <a:t> </a:t>
            </a:r>
          </a:p>
        </p:txBody>
      </p:sp>
    </p:spTree>
    <p:extLst>
      <p:ext uri="{BB962C8B-B14F-4D97-AF65-F5344CB8AC3E}">
        <p14:creationId xmlns:p14="http://schemas.microsoft.com/office/powerpoint/2010/main" val="3626907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D7C64-C378-4D98-AA16-073B2D0561FA}"/>
              </a:ext>
            </a:extLst>
          </p:cNvPr>
          <p:cNvSpPr>
            <a:spLocks noGrp="1"/>
          </p:cNvSpPr>
          <p:nvPr>
            <p:ph type="title"/>
          </p:nvPr>
        </p:nvSpPr>
        <p:spPr>
          <a:xfrm>
            <a:off x="298450" y="144464"/>
            <a:ext cx="8528050" cy="86619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3300" dirty="0">
                <a:solidFill>
                  <a:srgbClr val="FFFFFF"/>
                </a:solidFill>
                <a:latin typeface="Calibri" panose="020F0502020204030204"/>
              </a:rPr>
              <a:t>Resources</a:t>
            </a:r>
          </a:p>
        </p:txBody>
      </p:sp>
      <p:sp>
        <p:nvSpPr>
          <p:cNvPr id="4" name="TextBox 3">
            <a:extLst>
              <a:ext uri="{FF2B5EF4-FFF2-40B4-BE49-F238E27FC236}">
                <a16:creationId xmlns:a16="http://schemas.microsoft.com/office/drawing/2014/main" id="{122E6743-92AD-4DDB-8F3D-73C3234D8111}"/>
              </a:ext>
            </a:extLst>
          </p:cNvPr>
          <p:cNvSpPr txBox="1"/>
          <p:nvPr/>
        </p:nvSpPr>
        <p:spPr>
          <a:xfrm>
            <a:off x="298450" y="1059030"/>
            <a:ext cx="8528050" cy="5262979"/>
          </a:xfrm>
          <a:prstGeom prst="rect">
            <a:avLst/>
          </a:prstGeom>
          <a:noFill/>
        </p:spPr>
        <p:txBody>
          <a:bodyPr wrap="square" rtlCol="0">
            <a:spAutoFit/>
          </a:bodyPr>
          <a:lstStyle/>
          <a:p>
            <a:r>
              <a:rPr lang="en-US" b="1" dirty="0"/>
              <a:t>Needs Assessment Guidebook:</a:t>
            </a:r>
            <a:r>
              <a:rPr lang="en-US" dirty="0"/>
              <a:t>  </a:t>
            </a:r>
            <a:r>
              <a:rPr lang="en-US" b="1" dirty="0"/>
              <a:t>Supporting the Development of District and School Needs Assessments</a:t>
            </a:r>
          </a:p>
          <a:p>
            <a:r>
              <a:rPr lang="en-US" dirty="0"/>
              <a:t>State Support Network </a:t>
            </a:r>
            <a:r>
              <a:rPr lang="en-US" dirty="0">
                <a:hlinkClick r:id="rId3"/>
              </a:rPr>
              <a:t>https://statesupportnetwork.ed.gov/system/files/needsassessmentguidebook-508_003.pdf</a:t>
            </a:r>
            <a:endParaRPr lang="en-US" dirty="0"/>
          </a:p>
          <a:p>
            <a:endParaRPr lang="en-US" dirty="0"/>
          </a:p>
          <a:p>
            <a:r>
              <a:rPr lang="en-US" b="1" dirty="0"/>
              <a:t>A District Guide to ESSA and the Importance of Stakeholder Engagement </a:t>
            </a:r>
            <a:endParaRPr lang="en-US" dirty="0"/>
          </a:p>
          <a:p>
            <a:r>
              <a:rPr lang="en-US" dirty="0"/>
              <a:t>Partners for Each and Every Child </a:t>
            </a:r>
          </a:p>
          <a:p>
            <a:r>
              <a:rPr lang="en-US" dirty="0">
                <a:hlinkClick r:id="rId4"/>
              </a:rPr>
              <a:t>http://www.partnersforeachandeverychild.org/Publications/P4_District%20Guide_12.11.16.pdf</a:t>
            </a:r>
            <a:endParaRPr lang="en-US" dirty="0"/>
          </a:p>
          <a:p>
            <a:endParaRPr lang="en-US" sz="2400" dirty="0">
              <a:solidFill>
                <a:schemeClr val="bg2">
                  <a:lumMod val="50000"/>
                </a:schemeClr>
              </a:solidFill>
            </a:endParaRPr>
          </a:p>
          <a:p>
            <a:r>
              <a:rPr lang="en-US" b="1" dirty="0"/>
              <a:t>Data Logic Chain Activity </a:t>
            </a:r>
          </a:p>
          <a:p>
            <a:r>
              <a:rPr lang="en-US" dirty="0"/>
              <a:t>Based on </a:t>
            </a:r>
            <a:r>
              <a:rPr lang="en-US" i="1" dirty="0"/>
              <a:t>Using Data to Guide Action for School Improvement</a:t>
            </a:r>
            <a:r>
              <a:rPr lang="en-US" dirty="0"/>
              <a:t> (2012) from the Nebraska Department of Education (NDE), Education Service Unit #1, and the North Central Comprehensive Center at </a:t>
            </a:r>
            <a:r>
              <a:rPr lang="en-US" dirty="0" err="1"/>
              <a:t>McREL</a:t>
            </a:r>
            <a:r>
              <a:rPr lang="en-US" dirty="0"/>
              <a:t> (available at </a:t>
            </a:r>
            <a:r>
              <a:rPr lang="en-US" u="sng" dirty="0">
                <a:hlinkClick r:id="rId5"/>
              </a:rPr>
              <a:t>https://files.eric.ed.gov/fulltext/ED565721.pdf</a:t>
            </a:r>
            <a:r>
              <a:rPr lang="en-US" dirty="0"/>
              <a:t>, with more information from NDE at </a:t>
            </a:r>
            <a:r>
              <a:rPr lang="en-US" u="sng" dirty="0">
                <a:hlinkClick r:id="rId6"/>
              </a:rPr>
              <a:t>https://www.education.ne.gov/apac/school-improvement/</a:t>
            </a:r>
            <a:r>
              <a:rPr lang="en-US" dirty="0"/>
              <a:t>).</a:t>
            </a:r>
          </a:p>
          <a:p>
            <a:endParaRPr lang="en-US" sz="2400" dirty="0">
              <a:solidFill>
                <a:schemeClr val="bg2">
                  <a:lumMod val="50000"/>
                </a:schemeClr>
              </a:solidFill>
            </a:endParaRPr>
          </a:p>
        </p:txBody>
      </p:sp>
    </p:spTree>
    <p:extLst>
      <p:ext uri="{BB962C8B-B14F-4D97-AF65-F5344CB8AC3E}">
        <p14:creationId xmlns:p14="http://schemas.microsoft.com/office/powerpoint/2010/main" val="44176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A878E8-7676-B747-9992-C20284D1240D}"/>
              </a:ext>
            </a:extLst>
          </p:cNvPr>
          <p:cNvGraphicFramePr/>
          <p:nvPr>
            <p:extLst>
              <p:ext uri="{D42A27DB-BD31-4B8C-83A1-F6EECF244321}">
                <p14:modId xmlns:p14="http://schemas.microsoft.com/office/powerpoint/2010/main" val="3950037006"/>
              </p:ext>
            </p:extLst>
          </p:nvPr>
        </p:nvGraphicFramePr>
        <p:xfrm>
          <a:off x="523330" y="510272"/>
          <a:ext cx="80973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Up 1">
            <a:extLst>
              <a:ext uri="{FF2B5EF4-FFF2-40B4-BE49-F238E27FC236}">
                <a16:creationId xmlns:a16="http://schemas.microsoft.com/office/drawing/2014/main" id="{1E860FF8-C99F-42D4-B078-31BFF49668CC}"/>
              </a:ext>
            </a:extLst>
          </p:cNvPr>
          <p:cNvSpPr/>
          <p:nvPr/>
        </p:nvSpPr>
        <p:spPr>
          <a:xfrm>
            <a:off x="6345418" y="771892"/>
            <a:ext cx="384048" cy="603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46181F6B-CB4F-4877-84C0-64EF4FD746A5}"/>
              </a:ext>
            </a:extLst>
          </p:cNvPr>
          <p:cNvSpPr/>
          <p:nvPr/>
        </p:nvSpPr>
        <p:spPr>
          <a:xfrm>
            <a:off x="6351942" y="2240520"/>
            <a:ext cx="384048" cy="603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BAB2E8A0-B74A-4CE8-9BC2-BBC83A9DE478}"/>
              </a:ext>
            </a:extLst>
          </p:cNvPr>
          <p:cNvSpPr/>
          <p:nvPr/>
        </p:nvSpPr>
        <p:spPr>
          <a:xfrm rot="10800000">
            <a:off x="6345418" y="3485536"/>
            <a:ext cx="384048" cy="603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39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F8FF9-3B92-0A4B-AA72-E8330C091B44}"/>
              </a:ext>
            </a:extLst>
          </p:cNvPr>
          <p:cNvSpPr txBox="1"/>
          <p:nvPr/>
        </p:nvSpPr>
        <p:spPr>
          <a:xfrm>
            <a:off x="352775" y="3344588"/>
            <a:ext cx="8438449" cy="2554545"/>
          </a:xfrm>
          <a:prstGeom prst="rect">
            <a:avLst/>
          </a:prstGeom>
          <a:noFill/>
        </p:spPr>
        <p:txBody>
          <a:bodyPr wrap="square" rtlCol="0">
            <a:spAutoFit/>
          </a:bodyPr>
          <a:lstStyle/>
          <a:p>
            <a:pPr algn="ctr"/>
            <a:r>
              <a:rPr lang="en-US" sz="4000" b="1" dirty="0">
                <a:solidFill>
                  <a:schemeClr val="bg2">
                    <a:lumMod val="50000"/>
                  </a:schemeClr>
                </a:solidFill>
              </a:rPr>
              <a:t>Michelle Moore Leftwich, </a:t>
            </a:r>
            <a:r>
              <a:rPr lang="en-US" sz="4000" b="1" dirty="0">
                <a:solidFill>
                  <a:schemeClr val="bg2">
                    <a:lumMod val="50000"/>
                  </a:schemeClr>
                </a:solidFill>
                <a:hlinkClick r:id="rId3"/>
              </a:rPr>
              <a:t>mmoore@k12.wv.us</a:t>
            </a:r>
            <a:endParaRPr lang="en-US" sz="4000" b="1" dirty="0">
              <a:solidFill>
                <a:schemeClr val="bg2">
                  <a:lumMod val="50000"/>
                </a:schemeClr>
              </a:solidFill>
            </a:endParaRPr>
          </a:p>
          <a:p>
            <a:pPr algn="ctr"/>
            <a:r>
              <a:rPr lang="en-US" sz="4000" b="1" dirty="0">
                <a:solidFill>
                  <a:schemeClr val="bg2">
                    <a:lumMod val="50000"/>
                  </a:schemeClr>
                </a:solidFill>
              </a:rPr>
              <a:t>WVDE Office of Federal Programs</a:t>
            </a:r>
          </a:p>
          <a:p>
            <a:pPr algn="ctr"/>
            <a:r>
              <a:rPr lang="en-US" sz="4000" b="1" dirty="0">
                <a:solidFill>
                  <a:schemeClr val="bg2">
                    <a:lumMod val="50000"/>
                  </a:schemeClr>
                </a:solidFill>
              </a:rPr>
              <a:t>304.558.7805</a:t>
            </a:r>
          </a:p>
        </p:txBody>
      </p:sp>
      <p:pic>
        <p:nvPicPr>
          <p:cNvPr id="6" name="Picture 5">
            <a:extLst>
              <a:ext uri="{FF2B5EF4-FFF2-40B4-BE49-F238E27FC236}">
                <a16:creationId xmlns:a16="http://schemas.microsoft.com/office/drawing/2014/main" id="{72CEF82C-E6FA-45A9-B27B-8E2946F92E2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89274" y="547596"/>
            <a:ext cx="2965450" cy="2253742"/>
          </a:xfrm>
          <a:prstGeom prst="rect">
            <a:avLst/>
          </a:prstGeom>
        </p:spPr>
      </p:pic>
    </p:spTree>
    <p:extLst>
      <p:ext uri="{BB962C8B-B14F-4D97-AF65-F5344CB8AC3E}">
        <p14:creationId xmlns:p14="http://schemas.microsoft.com/office/powerpoint/2010/main" val="426575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BA85C7-F6B4-4B50-9FC2-07C42CFCED5D}"/>
              </a:ext>
            </a:extLst>
          </p:cNvPr>
          <p:cNvSpPr>
            <a:spLocks noGrp="1"/>
          </p:cNvSpPr>
          <p:nvPr>
            <p:ph type="body" idx="1"/>
          </p:nvPr>
        </p:nvSpPr>
        <p:spPr>
          <a:xfrm>
            <a:off x="768096" y="1034647"/>
            <a:ext cx="4114525" cy="568699"/>
          </a:xfrm>
        </p:spPr>
        <p:txBody>
          <a:bodyPr>
            <a:normAutofit fontScale="62500" lnSpcReduction="20000"/>
          </a:bodyPr>
          <a:lstStyle/>
          <a:p>
            <a:pPr algn="ctr"/>
            <a:endParaRPr lang="en-US" sz="2000" b="0" dirty="0">
              <a:solidFill>
                <a:schemeClr val="accent1">
                  <a:lumMod val="50000"/>
                </a:schemeClr>
              </a:solidFill>
            </a:endParaRPr>
          </a:p>
          <a:p>
            <a:r>
              <a:rPr lang="en-US" sz="3200" u="sng" dirty="0">
                <a:solidFill>
                  <a:srgbClr val="002060"/>
                </a:solidFill>
              </a:rPr>
              <a:t>Elementary/Middle School Indicators</a:t>
            </a:r>
          </a:p>
        </p:txBody>
      </p:sp>
      <p:sp>
        <p:nvSpPr>
          <p:cNvPr id="3" name="Content Placeholder 2">
            <a:extLst>
              <a:ext uri="{FF2B5EF4-FFF2-40B4-BE49-F238E27FC236}">
                <a16:creationId xmlns:a16="http://schemas.microsoft.com/office/drawing/2014/main" id="{E4F159E1-7616-4B13-B186-5343D469FE2C}"/>
              </a:ext>
            </a:extLst>
          </p:cNvPr>
          <p:cNvSpPr>
            <a:spLocks noGrp="1"/>
          </p:cNvSpPr>
          <p:nvPr>
            <p:ph sz="half" idx="2"/>
          </p:nvPr>
        </p:nvSpPr>
        <p:spPr>
          <a:xfrm>
            <a:off x="870439" y="1768353"/>
            <a:ext cx="4114525" cy="3321294"/>
          </a:xfrm>
        </p:spPr>
        <p:txBody>
          <a:bodyPr>
            <a:normAutofit fontScale="92500" lnSpcReduction="20000"/>
          </a:bodyPr>
          <a:lstStyle/>
          <a:p>
            <a:r>
              <a:rPr lang="en-US" dirty="0">
                <a:solidFill>
                  <a:schemeClr val="tx1"/>
                </a:solidFill>
              </a:rPr>
              <a:t> </a:t>
            </a:r>
            <a:r>
              <a:rPr lang="en-US" b="1" dirty="0">
                <a:solidFill>
                  <a:schemeClr val="tx1"/>
                </a:solidFill>
              </a:rPr>
              <a:t>Academic Achievement</a:t>
            </a:r>
          </a:p>
          <a:p>
            <a:pPr marL="0" indent="0">
              <a:buNone/>
            </a:pPr>
            <a:r>
              <a:rPr lang="en-US" dirty="0">
                <a:solidFill>
                  <a:schemeClr val="tx1"/>
                </a:solidFill>
              </a:rPr>
              <a:t>	- ELA Proficiency</a:t>
            </a:r>
          </a:p>
          <a:p>
            <a:pPr marL="0" indent="0">
              <a:buNone/>
            </a:pPr>
            <a:r>
              <a:rPr lang="en-US" dirty="0">
                <a:solidFill>
                  <a:schemeClr val="tx1"/>
                </a:solidFill>
              </a:rPr>
              <a:t>	- math Proficiency</a:t>
            </a:r>
          </a:p>
          <a:p>
            <a:r>
              <a:rPr lang="en-US" dirty="0">
                <a:solidFill>
                  <a:schemeClr val="tx1"/>
                </a:solidFill>
              </a:rPr>
              <a:t> </a:t>
            </a:r>
            <a:r>
              <a:rPr lang="en-US" b="1" dirty="0">
                <a:solidFill>
                  <a:schemeClr val="tx1"/>
                </a:solidFill>
              </a:rPr>
              <a:t>Academic Progress</a:t>
            </a:r>
          </a:p>
          <a:p>
            <a:pPr marL="0" indent="0">
              <a:buNone/>
            </a:pPr>
            <a:r>
              <a:rPr lang="en-US" dirty="0">
                <a:solidFill>
                  <a:schemeClr val="tx1"/>
                </a:solidFill>
              </a:rPr>
              <a:t>	- School ELA Progress</a:t>
            </a:r>
          </a:p>
          <a:p>
            <a:pPr marL="0" indent="0">
              <a:buNone/>
            </a:pPr>
            <a:r>
              <a:rPr lang="en-US" dirty="0">
                <a:solidFill>
                  <a:schemeClr val="tx1"/>
                </a:solidFill>
              </a:rPr>
              <a:t>	- School Math Progress</a:t>
            </a:r>
          </a:p>
          <a:p>
            <a:r>
              <a:rPr lang="en-US" b="1" dirty="0">
                <a:solidFill>
                  <a:schemeClr val="tx1"/>
                </a:solidFill>
              </a:rPr>
              <a:t>English Language Proficiency</a:t>
            </a:r>
          </a:p>
          <a:p>
            <a:r>
              <a:rPr lang="en-US" b="1" dirty="0">
                <a:solidFill>
                  <a:schemeClr val="tx1"/>
                </a:solidFill>
              </a:rPr>
              <a:t>Student Success</a:t>
            </a:r>
          </a:p>
          <a:p>
            <a:pPr marL="0" indent="0">
              <a:buNone/>
            </a:pPr>
            <a:r>
              <a:rPr lang="en-US" dirty="0">
                <a:solidFill>
                  <a:schemeClr val="tx1"/>
                </a:solidFill>
              </a:rPr>
              <a:t>	- Attendance</a:t>
            </a:r>
          </a:p>
          <a:p>
            <a:pPr marL="0" indent="0">
              <a:buNone/>
            </a:pPr>
            <a:r>
              <a:rPr lang="en-US" dirty="0">
                <a:solidFill>
                  <a:schemeClr val="tx1"/>
                </a:solidFill>
              </a:rPr>
              <a:t>	- Behavior</a:t>
            </a:r>
          </a:p>
          <a:p>
            <a:endParaRPr lang="en-US" dirty="0"/>
          </a:p>
        </p:txBody>
      </p:sp>
      <p:sp>
        <p:nvSpPr>
          <p:cNvPr id="4" name="Text Placeholder 3">
            <a:extLst>
              <a:ext uri="{FF2B5EF4-FFF2-40B4-BE49-F238E27FC236}">
                <a16:creationId xmlns:a16="http://schemas.microsoft.com/office/drawing/2014/main" id="{4E893284-9128-4DF5-8847-9DF6A21DA77E}"/>
              </a:ext>
            </a:extLst>
          </p:cNvPr>
          <p:cNvSpPr>
            <a:spLocks noGrp="1"/>
          </p:cNvSpPr>
          <p:nvPr>
            <p:ph type="body" sz="quarter" idx="3"/>
          </p:nvPr>
        </p:nvSpPr>
        <p:spPr>
          <a:xfrm>
            <a:off x="5391630" y="1066020"/>
            <a:ext cx="3130578" cy="568700"/>
          </a:xfrm>
        </p:spPr>
        <p:txBody>
          <a:bodyPr>
            <a:normAutofit/>
          </a:bodyPr>
          <a:lstStyle/>
          <a:p>
            <a:r>
              <a:rPr lang="en-US" sz="2000" u="sng" dirty="0">
                <a:solidFill>
                  <a:srgbClr val="002060"/>
                </a:solidFill>
              </a:rPr>
              <a:t>High School Indicators</a:t>
            </a:r>
          </a:p>
        </p:txBody>
      </p:sp>
      <p:sp>
        <p:nvSpPr>
          <p:cNvPr id="5" name="Content Placeholder 4">
            <a:extLst>
              <a:ext uri="{FF2B5EF4-FFF2-40B4-BE49-F238E27FC236}">
                <a16:creationId xmlns:a16="http://schemas.microsoft.com/office/drawing/2014/main" id="{E9AF9FBB-E32A-47FD-9233-F4700BBFE6D2}"/>
              </a:ext>
            </a:extLst>
          </p:cNvPr>
          <p:cNvSpPr>
            <a:spLocks noGrp="1"/>
          </p:cNvSpPr>
          <p:nvPr>
            <p:ph sz="quarter" idx="4"/>
          </p:nvPr>
        </p:nvSpPr>
        <p:spPr>
          <a:xfrm>
            <a:off x="5391630" y="1768352"/>
            <a:ext cx="3523770" cy="3730747"/>
          </a:xfrm>
        </p:spPr>
        <p:txBody>
          <a:bodyPr>
            <a:normAutofit fontScale="85000" lnSpcReduction="20000"/>
          </a:bodyPr>
          <a:lstStyle/>
          <a:p>
            <a:r>
              <a:rPr lang="en-US" b="1" dirty="0">
                <a:solidFill>
                  <a:schemeClr val="tx1"/>
                </a:solidFill>
              </a:rPr>
              <a:t>Academic Achievement</a:t>
            </a:r>
          </a:p>
          <a:p>
            <a:pPr marL="0" indent="0">
              <a:buNone/>
            </a:pPr>
            <a:r>
              <a:rPr lang="en-US" dirty="0">
                <a:solidFill>
                  <a:schemeClr val="tx1"/>
                </a:solidFill>
              </a:rPr>
              <a:t>	- ELA Performance</a:t>
            </a:r>
          </a:p>
          <a:p>
            <a:pPr marL="0" indent="0">
              <a:buNone/>
            </a:pPr>
            <a:r>
              <a:rPr lang="en-US" dirty="0">
                <a:solidFill>
                  <a:schemeClr val="tx1"/>
                </a:solidFill>
              </a:rPr>
              <a:t>	- Math Performance</a:t>
            </a:r>
          </a:p>
          <a:p>
            <a:r>
              <a:rPr lang="en-US" b="1" dirty="0">
                <a:solidFill>
                  <a:schemeClr val="tx1"/>
                </a:solidFill>
              </a:rPr>
              <a:t>Graduation Rate</a:t>
            </a:r>
          </a:p>
          <a:p>
            <a:pPr marL="0" indent="0">
              <a:buNone/>
            </a:pPr>
            <a:r>
              <a:rPr lang="en-US" dirty="0">
                <a:solidFill>
                  <a:schemeClr val="tx1"/>
                </a:solidFill>
              </a:rPr>
              <a:t>	- 4 Year Cohort</a:t>
            </a:r>
          </a:p>
          <a:p>
            <a:pPr marL="0" indent="0">
              <a:buNone/>
            </a:pPr>
            <a:r>
              <a:rPr lang="en-US" dirty="0">
                <a:solidFill>
                  <a:schemeClr val="tx1"/>
                </a:solidFill>
              </a:rPr>
              <a:t>	- 5 Year Cohort</a:t>
            </a:r>
          </a:p>
          <a:p>
            <a:r>
              <a:rPr lang="en-US" b="1" dirty="0">
                <a:solidFill>
                  <a:schemeClr val="tx1"/>
                </a:solidFill>
              </a:rPr>
              <a:t>English Language Proficiency</a:t>
            </a:r>
          </a:p>
          <a:p>
            <a:r>
              <a:rPr lang="en-US" b="1" dirty="0">
                <a:solidFill>
                  <a:schemeClr val="tx1"/>
                </a:solidFill>
              </a:rPr>
              <a:t>Student Success</a:t>
            </a:r>
          </a:p>
          <a:p>
            <a:pPr marL="0" indent="0">
              <a:buNone/>
            </a:pPr>
            <a:r>
              <a:rPr lang="en-US" dirty="0">
                <a:solidFill>
                  <a:schemeClr val="tx1"/>
                </a:solidFill>
              </a:rPr>
              <a:t>	- Attendance</a:t>
            </a:r>
          </a:p>
          <a:p>
            <a:pPr marL="0" indent="0">
              <a:buNone/>
            </a:pPr>
            <a:r>
              <a:rPr lang="en-US" dirty="0">
                <a:solidFill>
                  <a:schemeClr val="tx1"/>
                </a:solidFill>
              </a:rPr>
              <a:t>	- On-Track to Graduation</a:t>
            </a:r>
          </a:p>
          <a:p>
            <a:pPr marL="0" indent="0">
              <a:buNone/>
            </a:pPr>
            <a:r>
              <a:rPr lang="en-US" dirty="0">
                <a:solidFill>
                  <a:schemeClr val="tx1"/>
                </a:solidFill>
              </a:rPr>
              <a:t>	- Post-Secondary 	Achievement</a:t>
            </a:r>
          </a:p>
          <a:p>
            <a:endParaRPr lang="en-US" dirty="0"/>
          </a:p>
        </p:txBody>
      </p:sp>
      <p:sp>
        <p:nvSpPr>
          <p:cNvPr id="8" name="Rectangle 7">
            <a:extLst>
              <a:ext uri="{FF2B5EF4-FFF2-40B4-BE49-F238E27FC236}">
                <a16:creationId xmlns:a16="http://schemas.microsoft.com/office/drawing/2014/main" id="{900BB854-D4A0-411F-B0A8-764A04C7EC4B}"/>
              </a:ext>
            </a:extLst>
          </p:cNvPr>
          <p:cNvSpPr/>
          <p:nvPr/>
        </p:nvSpPr>
        <p:spPr>
          <a:xfrm>
            <a:off x="768096" y="254881"/>
            <a:ext cx="7754112" cy="44673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r>
              <a:rPr lang="en-US" sz="2800" dirty="0"/>
              <a:t>Accountability Indicators</a:t>
            </a:r>
            <a:endParaRPr lang="en-US" sz="2475" dirty="0">
              <a:solidFill>
                <a:srgbClr val="FFFFFF"/>
              </a:solidFill>
              <a:latin typeface="Calibri" panose="020F0502020204030204"/>
            </a:endParaRPr>
          </a:p>
        </p:txBody>
      </p:sp>
    </p:spTree>
    <p:extLst>
      <p:ext uri="{BB962C8B-B14F-4D97-AF65-F5344CB8AC3E}">
        <p14:creationId xmlns:p14="http://schemas.microsoft.com/office/powerpoint/2010/main" val="131052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F1A91-73DB-4A3D-B132-A7F70C2D946A}"/>
              </a:ext>
            </a:extLst>
          </p:cNvPr>
          <p:cNvSpPr/>
          <p:nvPr/>
        </p:nvSpPr>
        <p:spPr>
          <a:xfrm>
            <a:off x="1472713" y="1077235"/>
            <a:ext cx="6228248" cy="461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solidFill>
                  <a:srgbClr val="FFFFFF"/>
                </a:solidFill>
                <a:latin typeface="Calibri" panose="020F0502020204030204"/>
              </a:rPr>
              <a:t>Schools develop and submit their strategic plans to the district</a:t>
            </a:r>
          </a:p>
        </p:txBody>
      </p:sp>
      <p:sp>
        <p:nvSpPr>
          <p:cNvPr id="3" name="Rectangle 2">
            <a:extLst>
              <a:ext uri="{FF2B5EF4-FFF2-40B4-BE49-F238E27FC236}">
                <a16:creationId xmlns:a16="http://schemas.microsoft.com/office/drawing/2014/main" id="{A2D5A108-2E95-4365-85D3-E243E0BF8F33}"/>
              </a:ext>
            </a:extLst>
          </p:cNvPr>
          <p:cNvSpPr/>
          <p:nvPr/>
        </p:nvSpPr>
        <p:spPr>
          <a:xfrm>
            <a:off x="1457876" y="2030912"/>
            <a:ext cx="6228248" cy="593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dirty="0">
                <a:solidFill>
                  <a:srgbClr val="FFFFFF"/>
                </a:solidFill>
                <a:latin typeface="Calibri" panose="020F0502020204030204"/>
              </a:rPr>
              <a:t>District reviews the school plans and identifies the needs across the district </a:t>
            </a:r>
          </a:p>
        </p:txBody>
      </p:sp>
      <p:sp>
        <p:nvSpPr>
          <p:cNvPr id="4" name="Rectangle 3">
            <a:extLst>
              <a:ext uri="{FF2B5EF4-FFF2-40B4-BE49-F238E27FC236}">
                <a16:creationId xmlns:a16="http://schemas.microsoft.com/office/drawing/2014/main" id="{E7D519DD-9068-46D8-BD39-54BC56D552F8}"/>
              </a:ext>
            </a:extLst>
          </p:cNvPr>
          <p:cNvSpPr/>
          <p:nvPr/>
        </p:nvSpPr>
        <p:spPr>
          <a:xfrm>
            <a:off x="1472712" y="3170625"/>
            <a:ext cx="6228248" cy="593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dirty="0">
                <a:solidFill>
                  <a:srgbClr val="FFFFFF"/>
                </a:solidFill>
                <a:latin typeface="Calibri" panose="020F0502020204030204"/>
              </a:rPr>
              <a:t>District reviews and analyzes the LEA data then develops and submits the LEA strategic plan </a:t>
            </a:r>
          </a:p>
        </p:txBody>
      </p:sp>
      <p:sp>
        <p:nvSpPr>
          <p:cNvPr id="5" name="Rectangle 4">
            <a:extLst>
              <a:ext uri="{FF2B5EF4-FFF2-40B4-BE49-F238E27FC236}">
                <a16:creationId xmlns:a16="http://schemas.microsoft.com/office/drawing/2014/main" id="{3BB5F124-F6E3-40A6-B8AA-2F072B6B14B5}"/>
              </a:ext>
            </a:extLst>
          </p:cNvPr>
          <p:cNvSpPr/>
          <p:nvPr/>
        </p:nvSpPr>
        <p:spPr>
          <a:xfrm>
            <a:off x="1472713" y="4407765"/>
            <a:ext cx="6228248" cy="7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a:solidFill>
                  <a:srgbClr val="FFFFFF"/>
                </a:solidFill>
                <a:latin typeface="Calibri" panose="020F0502020204030204"/>
              </a:rPr>
              <a:t>District completes the Consolidated Application, develops the budget, then submits the application to the WVDE</a:t>
            </a:r>
          </a:p>
        </p:txBody>
      </p:sp>
      <p:sp>
        <p:nvSpPr>
          <p:cNvPr id="6" name="Arrow: Down 5">
            <a:extLst>
              <a:ext uri="{FF2B5EF4-FFF2-40B4-BE49-F238E27FC236}">
                <a16:creationId xmlns:a16="http://schemas.microsoft.com/office/drawing/2014/main" id="{D628C0E6-6CD3-4CFA-A997-9B471EEEC650}"/>
              </a:ext>
            </a:extLst>
          </p:cNvPr>
          <p:cNvSpPr/>
          <p:nvPr/>
        </p:nvSpPr>
        <p:spPr>
          <a:xfrm>
            <a:off x="4439264" y="1630591"/>
            <a:ext cx="232287" cy="254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 name="Arrow: Down 6">
            <a:extLst>
              <a:ext uri="{FF2B5EF4-FFF2-40B4-BE49-F238E27FC236}">
                <a16:creationId xmlns:a16="http://schemas.microsoft.com/office/drawing/2014/main" id="{9F565850-B9E1-4945-BCDF-211A783BBD42}"/>
              </a:ext>
            </a:extLst>
          </p:cNvPr>
          <p:cNvSpPr/>
          <p:nvPr/>
        </p:nvSpPr>
        <p:spPr>
          <a:xfrm>
            <a:off x="4439264" y="2743556"/>
            <a:ext cx="232287" cy="254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 name="Arrow: Down 7">
            <a:extLst>
              <a:ext uri="{FF2B5EF4-FFF2-40B4-BE49-F238E27FC236}">
                <a16:creationId xmlns:a16="http://schemas.microsoft.com/office/drawing/2014/main" id="{60A78314-0C6C-4CF7-BAC6-127F06B4762D}"/>
              </a:ext>
            </a:extLst>
          </p:cNvPr>
          <p:cNvSpPr/>
          <p:nvPr/>
        </p:nvSpPr>
        <p:spPr>
          <a:xfrm>
            <a:off x="4443398" y="3953313"/>
            <a:ext cx="232287" cy="254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 name="Rectangle 8">
            <a:extLst>
              <a:ext uri="{FF2B5EF4-FFF2-40B4-BE49-F238E27FC236}">
                <a16:creationId xmlns:a16="http://schemas.microsoft.com/office/drawing/2014/main" id="{46B4E8B5-C4F2-4372-96D8-76421F0BFC26}"/>
              </a:ext>
            </a:extLst>
          </p:cNvPr>
          <p:cNvSpPr/>
          <p:nvPr/>
        </p:nvSpPr>
        <p:spPr>
          <a:xfrm>
            <a:off x="297950" y="196554"/>
            <a:ext cx="8507003" cy="59565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300" dirty="0">
                <a:solidFill>
                  <a:srgbClr val="FFFFFF"/>
                </a:solidFill>
                <a:latin typeface="Calibri" panose="020F0502020204030204"/>
              </a:rPr>
              <a:t>Plan Submission Process</a:t>
            </a:r>
            <a:endParaRPr kumimoji="0" lang="en-US" sz="33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88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463" y="3585"/>
            <a:ext cx="8229600" cy="1009934"/>
          </a:xfrm>
        </p:spPr>
        <p:txBody>
          <a:bodyPr/>
          <a:lstStyle/>
          <a:p>
            <a:pPr algn="ctr"/>
            <a:r>
              <a:rPr lang="en-US" dirty="0"/>
              <a:t>WV Strategic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3179985"/>
              </p:ext>
            </p:extLst>
          </p:nvPr>
        </p:nvGraphicFramePr>
        <p:xfrm>
          <a:off x="-2550142" y="1296539"/>
          <a:ext cx="8229600" cy="396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Down Arrow 5">
            <a:extLst>
              <a:ext uri="{FF2B5EF4-FFF2-40B4-BE49-F238E27FC236}">
                <a16:creationId xmlns:a16="http://schemas.microsoft.com/office/drawing/2014/main" id="{6584BAB0-7781-40DF-9808-DEE38B27D959}"/>
              </a:ext>
            </a:extLst>
          </p:cNvPr>
          <p:cNvSpPr/>
          <p:nvPr/>
        </p:nvSpPr>
        <p:spPr>
          <a:xfrm>
            <a:off x="5783664" y="1404298"/>
            <a:ext cx="2852382" cy="1900451"/>
          </a:xfrm>
          <a:prstGeom prst="downArrowCallout">
            <a:avLst/>
          </a:prstGeom>
          <a:solidFill>
            <a:schemeClr val="bg2">
              <a:lumMod val="75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GPS Houses the Plan</a:t>
            </a:r>
          </a:p>
        </p:txBody>
      </p:sp>
      <p:pic>
        <p:nvPicPr>
          <p:cNvPr id="7" name="Picture 6">
            <a:extLst>
              <a:ext uri="{FF2B5EF4-FFF2-40B4-BE49-F238E27FC236}">
                <a16:creationId xmlns:a16="http://schemas.microsoft.com/office/drawing/2014/main" id="{C4AAD067-ACD3-4443-A6AF-5F46F659A156}"/>
              </a:ext>
            </a:extLst>
          </p:cNvPr>
          <p:cNvPicPr>
            <a:picLocks noChangeAspect="1"/>
          </p:cNvPicPr>
          <p:nvPr/>
        </p:nvPicPr>
        <p:blipFill>
          <a:blip r:embed="rId8"/>
          <a:stretch>
            <a:fillRect/>
          </a:stretch>
        </p:blipFill>
        <p:spPr>
          <a:xfrm>
            <a:off x="5406545" y="3553252"/>
            <a:ext cx="3606619" cy="2222500"/>
          </a:xfrm>
          <a:prstGeom prst="rect">
            <a:avLst/>
          </a:prstGeom>
        </p:spPr>
      </p:pic>
      <p:sp>
        <p:nvSpPr>
          <p:cNvPr id="9" name="Rectangle 8">
            <a:extLst>
              <a:ext uri="{FF2B5EF4-FFF2-40B4-BE49-F238E27FC236}">
                <a16:creationId xmlns:a16="http://schemas.microsoft.com/office/drawing/2014/main" id="{737959A7-DF44-684F-AAF5-685A2670BEC2}"/>
              </a:ext>
            </a:extLst>
          </p:cNvPr>
          <p:cNvSpPr/>
          <p:nvPr/>
        </p:nvSpPr>
        <p:spPr>
          <a:xfrm rot="20109494">
            <a:off x="4425632" y="555242"/>
            <a:ext cx="2507652" cy="461665"/>
          </a:xfrm>
          <a:prstGeom prst="rect">
            <a:avLst/>
          </a:prstGeom>
          <a:noFill/>
        </p:spPr>
        <p:txBody>
          <a:bodyPr wrap="square" lIns="91440" tIns="45720" rIns="91440" bIns="45720">
            <a:spAutoFit/>
          </a:bodyPr>
          <a:lstStyle/>
          <a:p>
            <a:pPr algn="ctr"/>
            <a:r>
              <a:rPr lang="en-US" sz="2400" b="1" cap="none" spc="0" dirty="0">
                <a:ln w="12700">
                  <a:solidFill>
                    <a:schemeClr val="accent5"/>
                  </a:solidFill>
                  <a:prstDash val="solid"/>
                </a:ln>
                <a:pattFill prst="wdUpDiag">
                  <a:fgClr>
                    <a:srgbClr val="FF0000"/>
                  </a:fgClr>
                  <a:bgClr>
                    <a:schemeClr val="bg1"/>
                  </a:bgClr>
                </a:pattFill>
                <a:effectLst/>
              </a:rPr>
              <a:t>Planning Process</a:t>
            </a:r>
          </a:p>
        </p:txBody>
      </p:sp>
      <p:sp>
        <p:nvSpPr>
          <p:cNvPr id="10" name="Left Arrow 9">
            <a:extLst>
              <a:ext uri="{FF2B5EF4-FFF2-40B4-BE49-F238E27FC236}">
                <a16:creationId xmlns:a16="http://schemas.microsoft.com/office/drawing/2014/main" id="{822C9641-76C9-4D48-8B25-881C9DDF7703}"/>
              </a:ext>
            </a:extLst>
          </p:cNvPr>
          <p:cNvSpPr/>
          <p:nvPr/>
        </p:nvSpPr>
        <p:spPr>
          <a:xfrm rot="20259887">
            <a:off x="5121930" y="1108029"/>
            <a:ext cx="664353" cy="176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909-5D71-7C45-850C-9C031CD813FB}"/>
              </a:ext>
            </a:extLst>
          </p:cNvPr>
          <p:cNvSpPr>
            <a:spLocks noGrp="1"/>
          </p:cNvSpPr>
          <p:nvPr>
            <p:ph type="title"/>
          </p:nvPr>
        </p:nvSpPr>
        <p:spPr>
          <a:xfrm>
            <a:off x="1" y="116490"/>
            <a:ext cx="9143999" cy="1202277"/>
          </a:xfrm>
        </p:spPr>
        <p:txBody>
          <a:bodyPr>
            <a:normAutofit/>
          </a:bodyPr>
          <a:lstStyle/>
          <a:p>
            <a:pPr algn="ctr"/>
            <a:r>
              <a:rPr lang="en-US" i="1" dirty="0">
                <a:latin typeface="Bradley Hand" pitchFamily="2" charset="77"/>
              </a:rPr>
              <a:t>Highly Recommended…</a:t>
            </a:r>
            <a:br>
              <a:rPr lang="en-US" i="1" dirty="0">
                <a:latin typeface="Bradley Hand" pitchFamily="2" charset="77"/>
              </a:rPr>
            </a:br>
            <a:r>
              <a:rPr lang="en-US" u="sng" dirty="0"/>
              <a:t>Draft in a digital template* before entering into GPS</a:t>
            </a:r>
          </a:p>
        </p:txBody>
      </p:sp>
      <p:sp>
        <p:nvSpPr>
          <p:cNvPr id="3" name="Content Placeholder 2">
            <a:extLst>
              <a:ext uri="{FF2B5EF4-FFF2-40B4-BE49-F238E27FC236}">
                <a16:creationId xmlns:a16="http://schemas.microsoft.com/office/drawing/2014/main" id="{9A72E937-78B9-1E45-9BD5-E88911FCBA89}"/>
              </a:ext>
            </a:extLst>
          </p:cNvPr>
          <p:cNvSpPr>
            <a:spLocks noGrp="1"/>
          </p:cNvSpPr>
          <p:nvPr>
            <p:ph idx="1"/>
          </p:nvPr>
        </p:nvSpPr>
        <p:spPr>
          <a:xfrm>
            <a:off x="358172" y="1667468"/>
            <a:ext cx="8427656" cy="3715475"/>
          </a:xfrm>
        </p:spPr>
        <p:txBody>
          <a:bodyPr>
            <a:normAutofit fontScale="92500" lnSpcReduction="10000"/>
          </a:bodyPr>
          <a:lstStyle/>
          <a:p>
            <a:pPr algn="ctr"/>
            <a:r>
              <a:rPr lang="en-US" sz="3200" dirty="0">
                <a:solidFill>
                  <a:schemeClr val="tx1"/>
                </a:solidFill>
              </a:rPr>
              <a:t>Comprehensive Needs Assessment</a:t>
            </a:r>
          </a:p>
          <a:p>
            <a:pPr algn="ctr"/>
            <a:r>
              <a:rPr lang="en-US" sz="3200" dirty="0">
                <a:solidFill>
                  <a:schemeClr val="tx1"/>
                </a:solidFill>
              </a:rPr>
              <a:t>Goals</a:t>
            </a:r>
          </a:p>
          <a:p>
            <a:pPr algn="ctr"/>
            <a:r>
              <a:rPr lang="en-US" sz="3200" dirty="0">
                <a:solidFill>
                  <a:schemeClr val="tx1"/>
                </a:solidFill>
              </a:rPr>
              <a:t>Performance Measure(s)—related to Goals</a:t>
            </a:r>
          </a:p>
          <a:p>
            <a:pPr algn="ctr"/>
            <a:r>
              <a:rPr lang="en-US" sz="3200" dirty="0">
                <a:solidFill>
                  <a:schemeClr val="tx1"/>
                </a:solidFill>
              </a:rPr>
              <a:t>Strategies</a:t>
            </a:r>
          </a:p>
          <a:p>
            <a:pPr algn="ctr"/>
            <a:r>
              <a:rPr lang="en-US" sz="3200" dirty="0">
                <a:solidFill>
                  <a:schemeClr val="tx1"/>
                </a:solidFill>
              </a:rPr>
              <a:t>Action Steps</a:t>
            </a:r>
          </a:p>
          <a:p>
            <a:pPr marL="0" indent="0" algn="ctr">
              <a:buNone/>
            </a:pPr>
            <a:endParaRPr lang="en-US" sz="3200" dirty="0"/>
          </a:p>
          <a:p>
            <a:pPr marL="0" indent="0" algn="ctr">
              <a:buNone/>
            </a:pPr>
            <a:endParaRPr lang="en-US" sz="3200" dirty="0"/>
          </a:p>
          <a:p>
            <a:pPr marL="0" indent="0" algn="ctr">
              <a:buNone/>
            </a:pPr>
            <a:r>
              <a:rPr lang="en-US" sz="2200" b="1" dirty="0">
                <a:solidFill>
                  <a:srgbClr val="002060"/>
                </a:solidFill>
              </a:rPr>
              <a:t>         *Sample templates are available on GPS, under WVDE resources.</a:t>
            </a:r>
          </a:p>
        </p:txBody>
      </p:sp>
    </p:spTree>
    <p:extLst>
      <p:ext uri="{BB962C8B-B14F-4D97-AF65-F5344CB8AC3E}">
        <p14:creationId xmlns:p14="http://schemas.microsoft.com/office/powerpoint/2010/main" val="212384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341F-80B0-1745-9D5F-9973046D7EB5}"/>
              </a:ext>
            </a:extLst>
          </p:cNvPr>
          <p:cNvSpPr>
            <a:spLocks noGrp="1"/>
          </p:cNvSpPr>
          <p:nvPr>
            <p:ph type="title"/>
          </p:nvPr>
        </p:nvSpPr>
        <p:spPr>
          <a:xfrm>
            <a:off x="298939" y="148892"/>
            <a:ext cx="8333771" cy="874314"/>
          </a:xfrm>
        </p:spPr>
        <p:txBody>
          <a:bodyPr>
            <a:normAutofit fontScale="90000"/>
          </a:bodyPr>
          <a:lstStyle/>
          <a:p>
            <a:r>
              <a:rPr lang="en-US" sz="3600" dirty="0"/>
              <a:t>Conduct SWOT analysis of current strategic plan</a:t>
            </a:r>
          </a:p>
        </p:txBody>
      </p:sp>
      <p:sp>
        <p:nvSpPr>
          <p:cNvPr id="3" name="Content Placeholder 2">
            <a:extLst>
              <a:ext uri="{FF2B5EF4-FFF2-40B4-BE49-F238E27FC236}">
                <a16:creationId xmlns:a16="http://schemas.microsoft.com/office/drawing/2014/main" id="{028EE184-775C-8C42-94CF-A2F8A72F6626}"/>
              </a:ext>
            </a:extLst>
          </p:cNvPr>
          <p:cNvSpPr>
            <a:spLocks noGrp="1"/>
          </p:cNvSpPr>
          <p:nvPr>
            <p:ph idx="1"/>
          </p:nvPr>
        </p:nvSpPr>
        <p:spPr>
          <a:xfrm>
            <a:off x="298939" y="1023206"/>
            <a:ext cx="8527427" cy="5051684"/>
          </a:xfrm>
        </p:spPr>
        <p:txBody>
          <a:bodyPr/>
          <a:lstStyle/>
          <a:p>
            <a:pPr marL="0" indent="0" algn="ctr">
              <a:buNone/>
            </a:pPr>
            <a:r>
              <a:rPr lang="en-US" sz="2400" b="1" dirty="0">
                <a:solidFill>
                  <a:schemeClr val="accent5">
                    <a:lumMod val="75000"/>
                  </a:schemeClr>
                </a:solidFill>
              </a:rPr>
              <a:t>Review current plan data sources/results, goals, strategies, actions steps, and progress notes</a:t>
            </a:r>
          </a:p>
          <a:p>
            <a:pPr marL="0" indent="0" algn="ctr">
              <a:buNone/>
            </a:pPr>
            <a:endParaRPr lang="en-US" dirty="0">
              <a:solidFill>
                <a:schemeClr val="tx1"/>
              </a:solidFill>
              <a:latin typeface="Lucida Handwriting" panose="03010101010101010101" pitchFamily="66" charset="77"/>
            </a:endParaRPr>
          </a:p>
          <a:p>
            <a:pPr marL="0" indent="0" algn="ctr">
              <a:buNone/>
            </a:pPr>
            <a:r>
              <a:rPr lang="en-US" dirty="0">
                <a:solidFill>
                  <a:schemeClr val="tx1"/>
                </a:solidFill>
                <a:latin typeface="Lucida Handwriting" panose="03010101010101010101" pitchFamily="66" charset="77"/>
              </a:rPr>
              <a:t>What are the…</a:t>
            </a:r>
          </a:p>
          <a:p>
            <a:r>
              <a:rPr lang="en-US" b="1" dirty="0">
                <a:solidFill>
                  <a:schemeClr val="tx1"/>
                </a:solidFill>
              </a:rPr>
              <a:t>S</a:t>
            </a:r>
            <a:r>
              <a:rPr lang="en-US" dirty="0">
                <a:solidFill>
                  <a:schemeClr val="tx1"/>
                </a:solidFill>
              </a:rPr>
              <a:t>—Strengths in current plan </a:t>
            </a:r>
          </a:p>
          <a:p>
            <a:pPr marL="0" indent="0">
              <a:buNone/>
            </a:pPr>
            <a:endParaRPr lang="en-US" dirty="0">
              <a:solidFill>
                <a:schemeClr val="tx1"/>
              </a:solidFill>
            </a:endParaRPr>
          </a:p>
          <a:p>
            <a:r>
              <a:rPr lang="en-US" b="1" dirty="0">
                <a:solidFill>
                  <a:schemeClr val="tx1"/>
                </a:solidFill>
              </a:rPr>
              <a:t>W</a:t>
            </a:r>
            <a:r>
              <a:rPr lang="en-US" dirty="0">
                <a:solidFill>
                  <a:schemeClr val="tx1"/>
                </a:solidFill>
              </a:rPr>
              <a:t>—Weaknesses observed in the plan</a:t>
            </a:r>
          </a:p>
          <a:p>
            <a:pPr marL="0" indent="0">
              <a:buNone/>
            </a:pPr>
            <a:endParaRPr lang="en-US" dirty="0">
              <a:solidFill>
                <a:schemeClr val="tx1"/>
              </a:solidFill>
            </a:endParaRPr>
          </a:p>
          <a:p>
            <a:r>
              <a:rPr lang="en-US" b="1" dirty="0">
                <a:solidFill>
                  <a:schemeClr val="tx1"/>
                </a:solidFill>
              </a:rPr>
              <a:t>O</a:t>
            </a:r>
            <a:r>
              <a:rPr lang="en-US" dirty="0">
                <a:solidFill>
                  <a:schemeClr val="tx1"/>
                </a:solidFill>
              </a:rPr>
              <a:t>—Opportunities available to strengthen the plan</a:t>
            </a:r>
          </a:p>
          <a:p>
            <a:pPr marL="0" indent="0">
              <a:buNone/>
            </a:pPr>
            <a:endParaRPr lang="en-US" dirty="0">
              <a:solidFill>
                <a:schemeClr val="tx1"/>
              </a:solidFill>
            </a:endParaRPr>
          </a:p>
          <a:p>
            <a:r>
              <a:rPr lang="en-US" b="1" dirty="0">
                <a:solidFill>
                  <a:schemeClr val="tx1"/>
                </a:solidFill>
              </a:rPr>
              <a:t>T</a:t>
            </a:r>
            <a:r>
              <a:rPr lang="en-US" dirty="0">
                <a:solidFill>
                  <a:schemeClr val="tx1"/>
                </a:solidFill>
              </a:rPr>
              <a:t>—Threats which may hinder the plan outcomes</a:t>
            </a:r>
          </a:p>
          <a:p>
            <a:pPr marL="0" indent="0" algn="ctr">
              <a:buNone/>
            </a:pPr>
            <a:endParaRPr lang="en-US" dirty="0"/>
          </a:p>
          <a:p>
            <a:pPr marL="0" indent="0" algn="ctr">
              <a:buNone/>
            </a:pPr>
            <a:endParaRPr lang="en-US" dirty="0">
              <a:latin typeface="Lucida Handwriting" panose="03010101010101010101" pitchFamily="66" charset="77"/>
            </a:endParaRPr>
          </a:p>
        </p:txBody>
      </p:sp>
      <p:sp>
        <p:nvSpPr>
          <p:cNvPr id="4" name="Striped Right Arrow 3">
            <a:extLst>
              <a:ext uri="{FF2B5EF4-FFF2-40B4-BE49-F238E27FC236}">
                <a16:creationId xmlns:a16="http://schemas.microsoft.com/office/drawing/2014/main" id="{D424E430-3E96-0E43-8B9D-16DFF71E0105}"/>
              </a:ext>
            </a:extLst>
          </p:cNvPr>
          <p:cNvSpPr/>
          <p:nvPr/>
        </p:nvSpPr>
        <p:spPr>
          <a:xfrm rot="2524115" flipH="1">
            <a:off x="6579521" y="2240603"/>
            <a:ext cx="2398042" cy="947646"/>
          </a:xfrm>
          <a:prstGeom prst="stripedRightArrow">
            <a:avLst>
              <a:gd name="adj1" fmla="val 64330"/>
              <a:gd name="adj2" fmla="val 72850"/>
            </a:avLst>
          </a:prstGeom>
          <a:solidFill>
            <a:schemeClr val="accent4">
              <a:lumMod val="40000"/>
              <a:lumOff val="6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latin typeface="Segoe Print" panose="02000800000000000000" pitchFamily="2" charset="0"/>
              </a:rPr>
              <a:t>SWOT is optional</a:t>
            </a:r>
          </a:p>
        </p:txBody>
      </p:sp>
    </p:spTree>
    <p:extLst>
      <p:ext uri="{BB962C8B-B14F-4D97-AF65-F5344CB8AC3E}">
        <p14:creationId xmlns:p14="http://schemas.microsoft.com/office/powerpoint/2010/main" val="234049299"/>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1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3.xml><?xml version="1.0" encoding="utf-8"?>
<a:theme xmlns:a="http://schemas.openxmlformats.org/drawingml/2006/main" name="2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7302</TotalTime>
  <Words>3670</Words>
  <Application>Microsoft Office PowerPoint</Application>
  <PresentationFormat>On-screen Show (4:3)</PresentationFormat>
  <Paragraphs>437</Paragraphs>
  <Slides>40</Slides>
  <Notes>34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40</vt:i4>
      </vt:variant>
    </vt:vector>
  </HeadingPairs>
  <TitlesOfParts>
    <vt:vector size="55" baseType="lpstr">
      <vt:lpstr>ＭＳ Ｐゴシック</vt:lpstr>
      <vt:lpstr>Arial</vt:lpstr>
      <vt:lpstr>Bradley Hand</vt:lpstr>
      <vt:lpstr>Calibri</vt:lpstr>
      <vt:lpstr>Fira Sans</vt:lpstr>
      <vt:lpstr>Fira Sans Ultra</vt:lpstr>
      <vt:lpstr>Lucida Handwriting</vt:lpstr>
      <vt:lpstr>Mirror</vt:lpstr>
      <vt:lpstr>Segoe Print</vt:lpstr>
      <vt:lpstr>Tahoma</vt:lpstr>
      <vt:lpstr>Vollkorn</vt:lpstr>
      <vt:lpstr>Wingdings</vt:lpstr>
      <vt:lpstr>WVDE_2017Theme2</vt:lpstr>
      <vt:lpstr>1_WVDE_2017Theme2</vt:lpstr>
      <vt:lpstr>2_WVDE_2017Theme2</vt:lpstr>
      <vt:lpstr>Purposeful Planning for Student Success  </vt:lpstr>
      <vt:lpstr>Planning for Continuous Improvement   Guided Conversations</vt:lpstr>
      <vt:lpstr>Continuous Improvement </vt:lpstr>
      <vt:lpstr>PowerPoint Presentation</vt:lpstr>
      <vt:lpstr>PowerPoint Presentation</vt:lpstr>
      <vt:lpstr>PowerPoint Presentation</vt:lpstr>
      <vt:lpstr>WV Strategic Plan</vt:lpstr>
      <vt:lpstr>Highly Recommended… Draft in a digital template* before entering into GPS</vt:lpstr>
      <vt:lpstr>Conduct SWOT analysis of current strategic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Attendance Data Sources   </vt:lpstr>
      <vt:lpstr>Area of Improvement for the Strategic Plan</vt:lpstr>
      <vt:lpstr>Goal: measurable, focus area of improvement</vt:lpstr>
      <vt:lpstr>Strategy: plan of action; techniques or methods  </vt:lpstr>
      <vt:lpstr>Attendance Goal Strategies</vt:lpstr>
      <vt:lpstr>Tier 1- Universal Strategies</vt:lpstr>
      <vt:lpstr>Tier 2- Targeted Strategies for Moderate Chronic Absence</vt:lpstr>
      <vt:lpstr>Tier 3- Targeted Intervention for Severe Chronic Absence</vt:lpstr>
      <vt:lpstr>Action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GPS Updates</vt:lpstr>
      <vt:lpstr>GPS Updates</vt:lpstr>
      <vt:lpstr>GPS Updates</vt:lpstr>
      <vt:lpstr>GPS Updates</vt:lpstr>
      <vt:lpstr>Let’s log in and take a look at the GPS platform!  https://wvdegps.k12.wv.us    Entrance to the platform requires Webtop credentials (Office 365 login) and access approval.</vt:lpstr>
      <vt:lpstr>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Michelle Moore</cp:lastModifiedBy>
  <cp:revision>264</cp:revision>
  <cp:lastPrinted>2020-02-12T18:55:57Z</cp:lastPrinted>
  <dcterms:created xsi:type="dcterms:W3CDTF">2017-05-08T14:21:19Z</dcterms:created>
  <dcterms:modified xsi:type="dcterms:W3CDTF">2020-02-29T22:55:31Z</dcterms:modified>
</cp:coreProperties>
</file>