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media/image8.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39"/>
  </p:notesMasterIdLst>
  <p:handoutMasterIdLst>
    <p:handoutMasterId r:id="rId40"/>
  </p:handoutMasterIdLst>
  <p:sldIdLst>
    <p:sldId id="256" r:id="rId6"/>
    <p:sldId id="382" r:id="rId7"/>
    <p:sldId id="581" r:id="rId8"/>
    <p:sldId id="259" r:id="rId9"/>
    <p:sldId id="329" r:id="rId10"/>
    <p:sldId id="361" r:id="rId11"/>
    <p:sldId id="257" r:id="rId12"/>
    <p:sldId id="366" r:id="rId13"/>
    <p:sldId id="319" r:id="rId14"/>
    <p:sldId id="587" r:id="rId15"/>
    <p:sldId id="363" r:id="rId16"/>
    <p:sldId id="591" r:id="rId17"/>
    <p:sldId id="379" r:id="rId18"/>
    <p:sldId id="364" r:id="rId19"/>
    <p:sldId id="588" r:id="rId20"/>
    <p:sldId id="374" r:id="rId21"/>
    <p:sldId id="589" r:id="rId22"/>
    <p:sldId id="375" r:id="rId23"/>
    <p:sldId id="590" r:id="rId24"/>
    <p:sldId id="260" r:id="rId25"/>
    <p:sldId id="377" r:id="rId26"/>
    <p:sldId id="370" r:id="rId27"/>
    <p:sldId id="380" r:id="rId28"/>
    <p:sldId id="593" r:id="rId29"/>
    <p:sldId id="378" r:id="rId30"/>
    <p:sldId id="354" r:id="rId31"/>
    <p:sldId id="295" r:id="rId32"/>
    <p:sldId id="349" r:id="rId33"/>
    <p:sldId id="365" r:id="rId34"/>
    <p:sldId id="376" r:id="rId35"/>
    <p:sldId id="348" r:id="rId36"/>
    <p:sldId id="383" r:id="rId37"/>
    <p:sldId id="285"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FCDA9F-C136-4601-AA1D-977933B23B8B}">
          <p14:sldIdLst>
            <p14:sldId id="256"/>
            <p14:sldId id="382"/>
            <p14:sldId id="581"/>
            <p14:sldId id="259"/>
            <p14:sldId id="329"/>
            <p14:sldId id="361"/>
            <p14:sldId id="257"/>
            <p14:sldId id="366"/>
            <p14:sldId id="319"/>
            <p14:sldId id="587"/>
            <p14:sldId id="363"/>
            <p14:sldId id="591"/>
            <p14:sldId id="379"/>
            <p14:sldId id="364"/>
            <p14:sldId id="588"/>
          </p14:sldIdLst>
        </p14:section>
        <p14:section name="Untitled Section" id="{2217AF43-D69C-47ED-BAFD-A7ABF521953B}">
          <p14:sldIdLst>
            <p14:sldId id="374"/>
            <p14:sldId id="589"/>
            <p14:sldId id="375"/>
            <p14:sldId id="590"/>
            <p14:sldId id="260"/>
            <p14:sldId id="377"/>
            <p14:sldId id="370"/>
            <p14:sldId id="380"/>
            <p14:sldId id="593"/>
            <p14:sldId id="378"/>
            <p14:sldId id="354"/>
            <p14:sldId id="295"/>
            <p14:sldId id="349"/>
            <p14:sldId id="365"/>
            <p14:sldId id="376"/>
            <p14:sldId id="348"/>
            <p14:sldId id="383"/>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00080"/>
    <a:srgbClr val="434A8D"/>
    <a:srgbClr val="FFFFCC"/>
    <a:srgbClr val="467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59072-F440-4234-928E-2D8281F5F7E8}" v="2" dt="2021-08-02T19:05:21.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1283" autoAdjust="0"/>
  </p:normalViewPr>
  <p:slideViewPr>
    <p:cSldViewPr snapToGrid="0" snapToObjects="1">
      <p:cViewPr varScale="1">
        <p:scale>
          <a:sx n="79" d="100"/>
          <a:sy n="79" d="100"/>
        </p:scale>
        <p:origin x="1507"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A5D56-439C-4269-A99D-1D7D350C0BC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893C452D-EDCE-4304-8133-9A42D75DA60E}">
      <dgm:prSet phldrT="[Text]"/>
      <dgm:spPr/>
      <dgm:t>
        <a:bodyPr/>
        <a:lstStyle/>
        <a:p>
          <a:r>
            <a:rPr lang="en-US" dirty="0"/>
            <a:t>Comprehensive Support and Improvement &amp; Targeted Support and Improvement Plans</a:t>
          </a:r>
        </a:p>
      </dgm:t>
    </dgm:pt>
    <dgm:pt modelId="{E36A60C6-890E-4DD9-883E-9D74714C7B13}" type="parTrans" cxnId="{B513F17D-B6FD-43AF-A4BD-EB98D7AA30A6}">
      <dgm:prSet/>
      <dgm:spPr>
        <a:ln>
          <a:noFill/>
        </a:ln>
      </dgm:spPr>
      <dgm:t>
        <a:bodyPr/>
        <a:lstStyle/>
        <a:p>
          <a:endParaRPr lang="en-US"/>
        </a:p>
      </dgm:t>
    </dgm:pt>
    <dgm:pt modelId="{EBAEE152-04F7-4BC6-852E-B4449F642E58}" type="sibTrans" cxnId="{B513F17D-B6FD-43AF-A4BD-EB98D7AA30A6}">
      <dgm:prSet/>
      <dgm:spPr/>
      <dgm:t>
        <a:bodyPr/>
        <a:lstStyle/>
        <a:p>
          <a:endParaRPr lang="en-US"/>
        </a:p>
      </dgm:t>
    </dgm:pt>
    <dgm:pt modelId="{4BAB353C-D61E-4C06-8CEC-6C4540FCF6B8}">
      <dgm:prSet phldrT="[Text]" custT="1"/>
      <dgm:spPr>
        <a:solidFill>
          <a:srgbClr val="00B050"/>
        </a:solidFill>
      </dgm:spPr>
      <dgm:t>
        <a:bodyPr/>
        <a:lstStyle/>
        <a:p>
          <a:r>
            <a:rPr lang="en-US" sz="1800" dirty="0"/>
            <a:t>Needs Assessment</a:t>
          </a:r>
        </a:p>
      </dgm:t>
    </dgm:pt>
    <dgm:pt modelId="{0F5F26BA-94AB-465B-84B4-71EB46749515}" type="parTrans" cxnId="{785FBF71-E25F-4AA9-9CB7-F1B5152B17D9}">
      <dgm:prSet/>
      <dgm:spPr/>
      <dgm:t>
        <a:bodyPr/>
        <a:lstStyle/>
        <a:p>
          <a:endParaRPr lang="en-US"/>
        </a:p>
      </dgm:t>
    </dgm:pt>
    <dgm:pt modelId="{48D1C334-B394-4B75-8658-FCB80A387CA0}" type="sibTrans" cxnId="{785FBF71-E25F-4AA9-9CB7-F1B5152B17D9}">
      <dgm:prSet/>
      <dgm:spPr/>
      <dgm:t>
        <a:bodyPr/>
        <a:lstStyle/>
        <a:p>
          <a:endParaRPr lang="en-US"/>
        </a:p>
      </dgm:t>
    </dgm:pt>
    <dgm:pt modelId="{1C57BAE7-8D57-4846-8B4C-E759A1E21F30}">
      <dgm:prSet phldrT="[Text]" custT="1"/>
      <dgm:spPr>
        <a:solidFill>
          <a:srgbClr val="00B0F0"/>
        </a:solidFill>
      </dgm:spPr>
      <dgm:t>
        <a:bodyPr/>
        <a:lstStyle/>
        <a:p>
          <a:r>
            <a:rPr lang="en-US" sz="1800" dirty="0"/>
            <a:t>Goals</a:t>
          </a:r>
        </a:p>
      </dgm:t>
    </dgm:pt>
    <dgm:pt modelId="{4B21B0F8-92D1-4354-A69D-C68D379EBD4B}" type="parTrans" cxnId="{F8EF2741-146D-4A26-B0EC-22FF5934CA6F}">
      <dgm:prSet/>
      <dgm:spPr/>
      <dgm:t>
        <a:bodyPr/>
        <a:lstStyle/>
        <a:p>
          <a:endParaRPr lang="en-US"/>
        </a:p>
      </dgm:t>
    </dgm:pt>
    <dgm:pt modelId="{339B2036-0532-4B9B-A72A-80FCBAD750CD}" type="sibTrans" cxnId="{F8EF2741-146D-4A26-B0EC-22FF5934CA6F}">
      <dgm:prSet/>
      <dgm:spPr/>
      <dgm:t>
        <a:bodyPr/>
        <a:lstStyle/>
        <a:p>
          <a:endParaRPr lang="en-US"/>
        </a:p>
      </dgm:t>
    </dgm:pt>
    <dgm:pt modelId="{A612926D-E585-4DA7-A810-B464EC041C43}">
      <dgm:prSet phldrT="[Text]" custT="1"/>
      <dgm:spPr>
        <a:solidFill>
          <a:srgbClr val="FF0000"/>
        </a:solidFill>
      </dgm:spPr>
      <dgm:t>
        <a:bodyPr/>
        <a:lstStyle/>
        <a:p>
          <a:r>
            <a:rPr lang="en-US" sz="1800" dirty="0"/>
            <a:t>Performance</a:t>
          </a:r>
          <a:r>
            <a:rPr lang="en-US" sz="1800" baseline="0" dirty="0"/>
            <a:t> Measures</a:t>
          </a:r>
          <a:endParaRPr lang="en-US" sz="1800" dirty="0"/>
        </a:p>
      </dgm:t>
    </dgm:pt>
    <dgm:pt modelId="{6734EC81-5D21-46F2-BECE-EC28FC6AA34A}" type="parTrans" cxnId="{513CB824-BD64-46E5-9C16-EDFEDD628848}">
      <dgm:prSet/>
      <dgm:spPr/>
      <dgm:t>
        <a:bodyPr/>
        <a:lstStyle/>
        <a:p>
          <a:endParaRPr lang="en-US"/>
        </a:p>
      </dgm:t>
    </dgm:pt>
    <dgm:pt modelId="{BFD2E71F-DA17-4A2F-868C-DA59AE96FC04}" type="sibTrans" cxnId="{513CB824-BD64-46E5-9C16-EDFEDD628848}">
      <dgm:prSet/>
      <dgm:spPr/>
      <dgm:t>
        <a:bodyPr/>
        <a:lstStyle/>
        <a:p>
          <a:endParaRPr lang="en-US"/>
        </a:p>
      </dgm:t>
    </dgm:pt>
    <dgm:pt modelId="{51BB561B-4FEA-4F9B-9B3C-70700491A15F}">
      <dgm:prSet custT="1"/>
      <dgm:spPr>
        <a:solidFill>
          <a:srgbClr val="7030A0"/>
        </a:solidFill>
      </dgm:spPr>
      <dgm:t>
        <a:bodyPr/>
        <a:lstStyle/>
        <a:p>
          <a:r>
            <a:rPr lang="en-US" sz="1800" dirty="0"/>
            <a:t>Progress Notes</a:t>
          </a:r>
        </a:p>
      </dgm:t>
    </dgm:pt>
    <dgm:pt modelId="{8F2D0423-FE53-4E8E-BC4F-DC0D8BCAFBAE}" type="parTrans" cxnId="{560FA368-147F-47FF-AFEB-13DC68CD42E2}">
      <dgm:prSet/>
      <dgm:spPr/>
      <dgm:t>
        <a:bodyPr/>
        <a:lstStyle/>
        <a:p>
          <a:endParaRPr lang="en-US"/>
        </a:p>
      </dgm:t>
    </dgm:pt>
    <dgm:pt modelId="{0C9A03B2-6870-4F1C-83D4-1A4F3644DCC8}" type="sibTrans" cxnId="{560FA368-147F-47FF-AFEB-13DC68CD42E2}">
      <dgm:prSet/>
      <dgm:spPr/>
      <dgm:t>
        <a:bodyPr/>
        <a:lstStyle/>
        <a:p>
          <a:endParaRPr lang="en-US"/>
        </a:p>
      </dgm:t>
    </dgm:pt>
    <dgm:pt modelId="{64FAE520-FD97-4926-8D6A-EC049ACC174A}">
      <dgm:prSet custT="1"/>
      <dgm:spPr>
        <a:solidFill>
          <a:schemeClr val="accent6">
            <a:lumMod val="75000"/>
          </a:schemeClr>
        </a:solidFill>
      </dgm:spPr>
      <dgm:t>
        <a:bodyPr/>
        <a:lstStyle/>
        <a:p>
          <a:r>
            <a:rPr lang="en-US" sz="1800" dirty="0"/>
            <a:t>Strategies</a:t>
          </a:r>
        </a:p>
      </dgm:t>
    </dgm:pt>
    <dgm:pt modelId="{878D2646-03BF-40AC-9822-DCC76523DE81}" type="parTrans" cxnId="{76AAE492-3F66-47C7-A24B-29E4EAE5FD25}">
      <dgm:prSet/>
      <dgm:spPr/>
      <dgm:t>
        <a:bodyPr/>
        <a:lstStyle/>
        <a:p>
          <a:endParaRPr lang="en-US"/>
        </a:p>
      </dgm:t>
    </dgm:pt>
    <dgm:pt modelId="{BD1F38AA-5469-4133-A07F-77C79E5D0902}" type="sibTrans" cxnId="{76AAE492-3F66-47C7-A24B-29E4EAE5FD25}">
      <dgm:prSet/>
      <dgm:spPr/>
      <dgm:t>
        <a:bodyPr/>
        <a:lstStyle/>
        <a:p>
          <a:endParaRPr lang="en-US"/>
        </a:p>
      </dgm:t>
    </dgm:pt>
    <dgm:pt modelId="{7E8CE196-04BB-482F-8736-07934D9EC4BC}">
      <dgm:prSet custT="1"/>
      <dgm:spPr>
        <a:solidFill>
          <a:schemeClr val="tx2">
            <a:lumMod val="75000"/>
          </a:schemeClr>
        </a:solidFill>
      </dgm:spPr>
      <dgm:t>
        <a:bodyPr/>
        <a:lstStyle/>
        <a:p>
          <a:r>
            <a:rPr lang="en-US" sz="1800" dirty="0"/>
            <a:t>Action Steps</a:t>
          </a:r>
        </a:p>
      </dgm:t>
    </dgm:pt>
    <dgm:pt modelId="{7D843AE3-ACCF-4645-B65C-F4049C05D8EF}" type="parTrans" cxnId="{C1A5F17E-D5A7-40EA-9C20-A7030EDF752C}">
      <dgm:prSet/>
      <dgm:spPr/>
      <dgm:t>
        <a:bodyPr/>
        <a:lstStyle/>
        <a:p>
          <a:endParaRPr lang="en-US"/>
        </a:p>
      </dgm:t>
    </dgm:pt>
    <dgm:pt modelId="{20DAD935-21FB-408A-96BF-2D945E0BD73F}" type="sibTrans" cxnId="{C1A5F17E-D5A7-40EA-9C20-A7030EDF752C}">
      <dgm:prSet/>
      <dgm:spPr/>
      <dgm:t>
        <a:bodyPr/>
        <a:lstStyle/>
        <a:p>
          <a:endParaRPr lang="en-US"/>
        </a:p>
      </dgm:t>
    </dgm:pt>
    <dgm:pt modelId="{6AA054C6-A679-420F-9492-AE473FF9365D}">
      <dgm:prSet custT="1"/>
      <dgm:spPr/>
      <dgm:t>
        <a:bodyPr/>
        <a:lstStyle/>
        <a:p>
          <a:r>
            <a:rPr lang="en-US" sz="2000" dirty="0"/>
            <a:t> ESEA Components:                        District/Title I Schoolwide/TAS </a:t>
          </a:r>
        </a:p>
      </dgm:t>
    </dgm:pt>
    <dgm:pt modelId="{7F5B8212-2BD1-4CF5-8920-B5B6E25ADC54}" type="sibTrans" cxnId="{8CC16AF4-7F4B-4CAB-BA3F-A924861C3EE5}">
      <dgm:prSet/>
      <dgm:spPr/>
      <dgm:t>
        <a:bodyPr/>
        <a:lstStyle/>
        <a:p>
          <a:endParaRPr lang="en-US"/>
        </a:p>
      </dgm:t>
    </dgm:pt>
    <dgm:pt modelId="{B016A9E6-379A-4B4E-A621-AF5611BF7CD3}" type="parTrans" cxnId="{8CC16AF4-7F4B-4CAB-BA3F-A924861C3EE5}">
      <dgm:prSet/>
      <dgm:spPr/>
      <dgm:t>
        <a:bodyPr/>
        <a:lstStyle/>
        <a:p>
          <a:endParaRPr lang="en-US"/>
        </a:p>
      </dgm:t>
    </dgm:pt>
    <dgm:pt modelId="{603FE6FB-FF6E-46B8-B6D0-200EEC6224DB}" type="pres">
      <dgm:prSet presAssocID="{CAFA5D56-439C-4269-A99D-1D7D350C0BC2}" presName="Name0" presStyleCnt="0">
        <dgm:presLayoutVars>
          <dgm:chPref val="1"/>
          <dgm:dir/>
          <dgm:animOne val="branch"/>
          <dgm:animLvl val="lvl"/>
          <dgm:resizeHandles val="exact"/>
        </dgm:presLayoutVars>
      </dgm:prSet>
      <dgm:spPr/>
    </dgm:pt>
    <dgm:pt modelId="{9F592F3D-BAEA-402E-B2C8-DAA56668FF3A}" type="pres">
      <dgm:prSet presAssocID="{6AA054C6-A679-420F-9492-AE473FF9365D}" presName="root1" presStyleCnt="0"/>
      <dgm:spPr/>
    </dgm:pt>
    <dgm:pt modelId="{3A175823-0215-47E9-B4B4-B5D29D3E82D3}" type="pres">
      <dgm:prSet presAssocID="{6AA054C6-A679-420F-9492-AE473FF9365D}" presName="LevelOneTextNode" presStyleLbl="node0" presStyleIdx="0" presStyleCnt="1" custScaleX="118617" custScaleY="132667" custLinFactX="300000" custLinFactNeighborX="367412" custLinFactNeighborY="-799">
        <dgm:presLayoutVars>
          <dgm:chPref val="3"/>
        </dgm:presLayoutVars>
      </dgm:prSet>
      <dgm:spPr/>
    </dgm:pt>
    <dgm:pt modelId="{85DE9CDD-C891-4235-93FF-FB9E411CF173}" type="pres">
      <dgm:prSet presAssocID="{6AA054C6-A679-420F-9492-AE473FF9365D}" presName="level2hierChild" presStyleCnt="0"/>
      <dgm:spPr/>
    </dgm:pt>
    <dgm:pt modelId="{EDB69528-2599-41D2-910C-7ACD21D4619D}" type="pres">
      <dgm:prSet presAssocID="{E36A60C6-890E-4DD9-883E-9D74714C7B13}" presName="conn2-1" presStyleLbl="parChTrans1D2" presStyleIdx="0" presStyleCnt="1"/>
      <dgm:spPr/>
    </dgm:pt>
    <dgm:pt modelId="{C3946D26-18F6-4AE7-B367-8075E71054C7}" type="pres">
      <dgm:prSet presAssocID="{E36A60C6-890E-4DD9-883E-9D74714C7B13}" presName="connTx" presStyleLbl="parChTrans1D2" presStyleIdx="0" presStyleCnt="1"/>
      <dgm:spPr/>
    </dgm:pt>
    <dgm:pt modelId="{D8A42880-E5D4-4699-AB6C-3E3B42A64D48}" type="pres">
      <dgm:prSet presAssocID="{893C452D-EDCE-4304-8133-9A42D75DA60E}" presName="root2" presStyleCnt="0"/>
      <dgm:spPr/>
    </dgm:pt>
    <dgm:pt modelId="{61DACBA4-D6ED-414D-AE82-3B5A47897AAF}" type="pres">
      <dgm:prSet presAssocID="{893C452D-EDCE-4304-8133-9A42D75DA60E}" presName="LevelTwoTextNode" presStyleLbl="node2" presStyleIdx="0" presStyleCnt="1" custAng="16200000" custScaleX="210512" custScaleY="128662" custLinFactNeighborX="-5705" custLinFactNeighborY="-8092">
        <dgm:presLayoutVars>
          <dgm:chPref val="3"/>
        </dgm:presLayoutVars>
      </dgm:prSet>
      <dgm:spPr/>
    </dgm:pt>
    <dgm:pt modelId="{EFDD6DAA-1912-4E76-A096-B74FF7451837}" type="pres">
      <dgm:prSet presAssocID="{893C452D-EDCE-4304-8133-9A42D75DA60E}" presName="level3hierChild" presStyleCnt="0"/>
      <dgm:spPr/>
    </dgm:pt>
    <dgm:pt modelId="{5EAC78E5-BDDC-4831-B626-9D3796E32947}" type="pres">
      <dgm:prSet presAssocID="{0F5F26BA-94AB-465B-84B4-71EB46749515}" presName="conn2-1" presStyleLbl="parChTrans1D3" presStyleIdx="0" presStyleCnt="6"/>
      <dgm:spPr/>
    </dgm:pt>
    <dgm:pt modelId="{75512357-9952-4414-9125-5560408A4F86}" type="pres">
      <dgm:prSet presAssocID="{0F5F26BA-94AB-465B-84B4-71EB46749515}" presName="connTx" presStyleLbl="parChTrans1D3" presStyleIdx="0" presStyleCnt="6"/>
      <dgm:spPr/>
    </dgm:pt>
    <dgm:pt modelId="{F21DD7B1-A124-42C8-8858-513FBB3402A8}" type="pres">
      <dgm:prSet presAssocID="{4BAB353C-D61E-4C06-8CEC-6C4540FCF6B8}" presName="root2" presStyleCnt="0"/>
      <dgm:spPr/>
    </dgm:pt>
    <dgm:pt modelId="{99FCA517-1663-4045-9DB5-76B78997A799}" type="pres">
      <dgm:prSet presAssocID="{4BAB353C-D61E-4C06-8CEC-6C4540FCF6B8}" presName="LevelTwoTextNode" presStyleLbl="node3" presStyleIdx="0" presStyleCnt="6">
        <dgm:presLayoutVars>
          <dgm:chPref val="3"/>
        </dgm:presLayoutVars>
      </dgm:prSet>
      <dgm:spPr/>
    </dgm:pt>
    <dgm:pt modelId="{C286F0A5-5E84-43EB-95FB-77AD72DD024A}" type="pres">
      <dgm:prSet presAssocID="{4BAB353C-D61E-4C06-8CEC-6C4540FCF6B8}" presName="level3hierChild" presStyleCnt="0"/>
      <dgm:spPr/>
    </dgm:pt>
    <dgm:pt modelId="{DDFCDF3C-C442-4A81-ABE1-CABA94CB00CB}" type="pres">
      <dgm:prSet presAssocID="{4B21B0F8-92D1-4354-A69D-C68D379EBD4B}" presName="conn2-1" presStyleLbl="parChTrans1D3" presStyleIdx="1" presStyleCnt="6"/>
      <dgm:spPr/>
    </dgm:pt>
    <dgm:pt modelId="{A767AC21-2B65-4888-BDD6-91A6A7372410}" type="pres">
      <dgm:prSet presAssocID="{4B21B0F8-92D1-4354-A69D-C68D379EBD4B}" presName="connTx" presStyleLbl="parChTrans1D3" presStyleIdx="1" presStyleCnt="6"/>
      <dgm:spPr/>
    </dgm:pt>
    <dgm:pt modelId="{98B057EC-7DC9-4FC6-B43F-09FF73F87210}" type="pres">
      <dgm:prSet presAssocID="{1C57BAE7-8D57-4846-8B4C-E759A1E21F30}" presName="root2" presStyleCnt="0"/>
      <dgm:spPr/>
    </dgm:pt>
    <dgm:pt modelId="{A30E80E0-2AD8-4E0C-9FE0-E990AF32D439}" type="pres">
      <dgm:prSet presAssocID="{1C57BAE7-8D57-4846-8B4C-E759A1E21F30}" presName="LevelTwoTextNode" presStyleLbl="node3" presStyleIdx="1" presStyleCnt="6">
        <dgm:presLayoutVars>
          <dgm:chPref val="3"/>
        </dgm:presLayoutVars>
      </dgm:prSet>
      <dgm:spPr/>
    </dgm:pt>
    <dgm:pt modelId="{71E27E74-1E12-48F7-9FCE-0FFC6F7D2649}" type="pres">
      <dgm:prSet presAssocID="{1C57BAE7-8D57-4846-8B4C-E759A1E21F30}" presName="level3hierChild" presStyleCnt="0"/>
      <dgm:spPr/>
    </dgm:pt>
    <dgm:pt modelId="{07E9C900-5809-41DD-B6A4-3795E487D21D}" type="pres">
      <dgm:prSet presAssocID="{6734EC81-5D21-46F2-BECE-EC28FC6AA34A}" presName="conn2-1" presStyleLbl="parChTrans1D3" presStyleIdx="2" presStyleCnt="6"/>
      <dgm:spPr/>
    </dgm:pt>
    <dgm:pt modelId="{0A2E6357-6972-4800-ADBD-72DEF25D371D}" type="pres">
      <dgm:prSet presAssocID="{6734EC81-5D21-46F2-BECE-EC28FC6AA34A}" presName="connTx" presStyleLbl="parChTrans1D3" presStyleIdx="2" presStyleCnt="6"/>
      <dgm:spPr/>
    </dgm:pt>
    <dgm:pt modelId="{228D296E-A540-401E-ACB7-1FF83A48F98F}" type="pres">
      <dgm:prSet presAssocID="{A612926D-E585-4DA7-A810-B464EC041C43}" presName="root2" presStyleCnt="0"/>
      <dgm:spPr/>
    </dgm:pt>
    <dgm:pt modelId="{7F06C4AC-1E83-4CFD-930A-EE238F9376C8}" type="pres">
      <dgm:prSet presAssocID="{A612926D-E585-4DA7-A810-B464EC041C43}" presName="LevelTwoTextNode" presStyleLbl="node3" presStyleIdx="2" presStyleCnt="6">
        <dgm:presLayoutVars>
          <dgm:chPref val="3"/>
        </dgm:presLayoutVars>
      </dgm:prSet>
      <dgm:spPr/>
    </dgm:pt>
    <dgm:pt modelId="{A0556AE8-5F00-4951-AE23-505B41E75875}" type="pres">
      <dgm:prSet presAssocID="{A612926D-E585-4DA7-A810-B464EC041C43}" presName="level3hierChild" presStyleCnt="0"/>
      <dgm:spPr/>
    </dgm:pt>
    <dgm:pt modelId="{4CA6D2EA-4D97-4D0C-BBF5-D2B17A1B0372}" type="pres">
      <dgm:prSet presAssocID="{878D2646-03BF-40AC-9822-DCC76523DE81}" presName="conn2-1" presStyleLbl="parChTrans1D3" presStyleIdx="3" presStyleCnt="6"/>
      <dgm:spPr/>
    </dgm:pt>
    <dgm:pt modelId="{E6BB5CEB-A67E-49DA-AD8D-3585542942D0}" type="pres">
      <dgm:prSet presAssocID="{878D2646-03BF-40AC-9822-DCC76523DE81}" presName="connTx" presStyleLbl="parChTrans1D3" presStyleIdx="3" presStyleCnt="6"/>
      <dgm:spPr/>
    </dgm:pt>
    <dgm:pt modelId="{1D157927-C84F-4AFB-949C-61740F7A2F3C}" type="pres">
      <dgm:prSet presAssocID="{64FAE520-FD97-4926-8D6A-EC049ACC174A}" presName="root2" presStyleCnt="0"/>
      <dgm:spPr/>
    </dgm:pt>
    <dgm:pt modelId="{71A7FF50-331B-4998-AB5D-9F2F8B37B3A7}" type="pres">
      <dgm:prSet presAssocID="{64FAE520-FD97-4926-8D6A-EC049ACC174A}" presName="LevelTwoTextNode" presStyleLbl="node3" presStyleIdx="3" presStyleCnt="6">
        <dgm:presLayoutVars>
          <dgm:chPref val="3"/>
        </dgm:presLayoutVars>
      </dgm:prSet>
      <dgm:spPr/>
    </dgm:pt>
    <dgm:pt modelId="{DDBC9982-1B1C-4D8E-B82F-4A4E0BE9F731}" type="pres">
      <dgm:prSet presAssocID="{64FAE520-FD97-4926-8D6A-EC049ACC174A}" presName="level3hierChild" presStyleCnt="0"/>
      <dgm:spPr/>
    </dgm:pt>
    <dgm:pt modelId="{8345B0AE-B220-43BA-9298-A2CE2254F18E}" type="pres">
      <dgm:prSet presAssocID="{7D843AE3-ACCF-4645-B65C-F4049C05D8EF}" presName="conn2-1" presStyleLbl="parChTrans1D3" presStyleIdx="4" presStyleCnt="6"/>
      <dgm:spPr/>
    </dgm:pt>
    <dgm:pt modelId="{AFB12C68-7170-4810-A76C-664781F9162E}" type="pres">
      <dgm:prSet presAssocID="{7D843AE3-ACCF-4645-B65C-F4049C05D8EF}" presName="connTx" presStyleLbl="parChTrans1D3" presStyleIdx="4" presStyleCnt="6"/>
      <dgm:spPr/>
    </dgm:pt>
    <dgm:pt modelId="{986C11AA-3EEB-42A2-8D89-C5F86EB04E93}" type="pres">
      <dgm:prSet presAssocID="{7E8CE196-04BB-482F-8736-07934D9EC4BC}" presName="root2" presStyleCnt="0"/>
      <dgm:spPr/>
    </dgm:pt>
    <dgm:pt modelId="{7377915E-447F-4189-9652-93BF9F2ABA83}" type="pres">
      <dgm:prSet presAssocID="{7E8CE196-04BB-482F-8736-07934D9EC4BC}" presName="LevelTwoTextNode" presStyleLbl="node3" presStyleIdx="4" presStyleCnt="6">
        <dgm:presLayoutVars>
          <dgm:chPref val="3"/>
        </dgm:presLayoutVars>
      </dgm:prSet>
      <dgm:spPr/>
    </dgm:pt>
    <dgm:pt modelId="{D4188C31-6963-4F88-B8CB-24E1A2E8FD65}" type="pres">
      <dgm:prSet presAssocID="{7E8CE196-04BB-482F-8736-07934D9EC4BC}" presName="level3hierChild" presStyleCnt="0"/>
      <dgm:spPr/>
    </dgm:pt>
    <dgm:pt modelId="{CFA868FB-C2EA-43B9-A265-A37B572F02AE}" type="pres">
      <dgm:prSet presAssocID="{8F2D0423-FE53-4E8E-BC4F-DC0D8BCAFBAE}" presName="conn2-1" presStyleLbl="parChTrans1D3" presStyleIdx="5" presStyleCnt="6"/>
      <dgm:spPr/>
    </dgm:pt>
    <dgm:pt modelId="{35F5B17D-87D3-46C6-90CB-FAE2161D85F4}" type="pres">
      <dgm:prSet presAssocID="{8F2D0423-FE53-4E8E-BC4F-DC0D8BCAFBAE}" presName="connTx" presStyleLbl="parChTrans1D3" presStyleIdx="5" presStyleCnt="6"/>
      <dgm:spPr/>
    </dgm:pt>
    <dgm:pt modelId="{EEADAC7D-C5F3-419B-B39B-503A25DCD093}" type="pres">
      <dgm:prSet presAssocID="{51BB561B-4FEA-4F9B-9B3C-70700491A15F}" presName="root2" presStyleCnt="0"/>
      <dgm:spPr/>
    </dgm:pt>
    <dgm:pt modelId="{D7196588-11A1-4A34-AA3C-B0C48D9DCD31}" type="pres">
      <dgm:prSet presAssocID="{51BB561B-4FEA-4F9B-9B3C-70700491A15F}" presName="LevelTwoTextNode" presStyleLbl="node3" presStyleIdx="5" presStyleCnt="6">
        <dgm:presLayoutVars>
          <dgm:chPref val="3"/>
        </dgm:presLayoutVars>
      </dgm:prSet>
      <dgm:spPr/>
    </dgm:pt>
    <dgm:pt modelId="{5007F953-8BF0-40DD-8A5A-F10FCFC992F6}" type="pres">
      <dgm:prSet presAssocID="{51BB561B-4FEA-4F9B-9B3C-70700491A15F}" presName="level3hierChild" presStyleCnt="0"/>
      <dgm:spPr/>
    </dgm:pt>
  </dgm:ptLst>
  <dgm:cxnLst>
    <dgm:cxn modelId="{B89AC70B-E9FA-4979-A30F-AF5DF3AF0C38}" type="presOf" srcId="{A612926D-E585-4DA7-A810-B464EC041C43}" destId="{7F06C4AC-1E83-4CFD-930A-EE238F9376C8}" srcOrd="0" destOrd="0" presId="urn:microsoft.com/office/officeart/2008/layout/HorizontalMultiLevelHierarchy"/>
    <dgm:cxn modelId="{45ACB119-8185-4224-AE0C-E1D6526BD9B3}" type="presOf" srcId="{878D2646-03BF-40AC-9822-DCC76523DE81}" destId="{E6BB5CEB-A67E-49DA-AD8D-3585542942D0}" srcOrd="1" destOrd="0" presId="urn:microsoft.com/office/officeart/2008/layout/HorizontalMultiLevelHierarchy"/>
    <dgm:cxn modelId="{3F088A1F-B385-4FCD-A1B9-99DE523E3B10}" type="presOf" srcId="{0F5F26BA-94AB-465B-84B4-71EB46749515}" destId="{5EAC78E5-BDDC-4831-B626-9D3796E32947}" srcOrd="0" destOrd="0" presId="urn:microsoft.com/office/officeart/2008/layout/HorizontalMultiLevelHierarchy"/>
    <dgm:cxn modelId="{513CB824-BD64-46E5-9C16-EDFEDD628848}" srcId="{893C452D-EDCE-4304-8133-9A42D75DA60E}" destId="{A612926D-E585-4DA7-A810-B464EC041C43}" srcOrd="2" destOrd="0" parTransId="{6734EC81-5D21-46F2-BECE-EC28FC6AA34A}" sibTransId="{BFD2E71F-DA17-4A2F-868C-DA59AE96FC04}"/>
    <dgm:cxn modelId="{65CFF933-8A99-4F1B-A7F0-BD4E4BE2D7EE}" type="presOf" srcId="{878D2646-03BF-40AC-9822-DCC76523DE81}" destId="{4CA6D2EA-4D97-4D0C-BBF5-D2B17A1B0372}" srcOrd="0" destOrd="0" presId="urn:microsoft.com/office/officeart/2008/layout/HorizontalMultiLevelHierarchy"/>
    <dgm:cxn modelId="{C7D39F3D-1250-434D-A392-3655D3FC9784}" type="presOf" srcId="{4B21B0F8-92D1-4354-A69D-C68D379EBD4B}" destId="{A767AC21-2B65-4888-BDD6-91A6A7372410}" srcOrd="1" destOrd="0" presId="urn:microsoft.com/office/officeart/2008/layout/HorizontalMultiLevelHierarchy"/>
    <dgm:cxn modelId="{9BA9225B-3F03-4CD6-B9D4-8CECAB048BA3}" type="presOf" srcId="{7E8CE196-04BB-482F-8736-07934D9EC4BC}" destId="{7377915E-447F-4189-9652-93BF9F2ABA83}" srcOrd="0" destOrd="0" presId="urn:microsoft.com/office/officeart/2008/layout/HorizontalMultiLevelHierarchy"/>
    <dgm:cxn modelId="{F8EF2741-146D-4A26-B0EC-22FF5934CA6F}" srcId="{893C452D-EDCE-4304-8133-9A42D75DA60E}" destId="{1C57BAE7-8D57-4846-8B4C-E759A1E21F30}" srcOrd="1" destOrd="0" parTransId="{4B21B0F8-92D1-4354-A69D-C68D379EBD4B}" sibTransId="{339B2036-0532-4B9B-A72A-80FCBAD750CD}"/>
    <dgm:cxn modelId="{635F7942-0F73-49FE-BD69-2E2E1CCE95B1}" type="presOf" srcId="{4BAB353C-D61E-4C06-8CEC-6C4540FCF6B8}" destId="{99FCA517-1663-4045-9DB5-76B78997A799}" srcOrd="0" destOrd="0" presId="urn:microsoft.com/office/officeart/2008/layout/HorizontalMultiLevelHierarchy"/>
    <dgm:cxn modelId="{560FA368-147F-47FF-AFEB-13DC68CD42E2}" srcId="{893C452D-EDCE-4304-8133-9A42D75DA60E}" destId="{51BB561B-4FEA-4F9B-9B3C-70700491A15F}" srcOrd="5" destOrd="0" parTransId="{8F2D0423-FE53-4E8E-BC4F-DC0D8BCAFBAE}" sibTransId="{0C9A03B2-6870-4F1C-83D4-1A4F3644DCC8}"/>
    <dgm:cxn modelId="{EE358469-AC2C-4A43-AC8B-75F6EC4352D8}" type="presOf" srcId="{8F2D0423-FE53-4E8E-BC4F-DC0D8BCAFBAE}" destId="{CFA868FB-C2EA-43B9-A265-A37B572F02AE}" srcOrd="0" destOrd="0" presId="urn:microsoft.com/office/officeart/2008/layout/HorizontalMultiLevelHierarchy"/>
    <dgm:cxn modelId="{F84A384C-9DBB-4ADA-975F-8783916D4D04}" type="presOf" srcId="{E36A60C6-890E-4DD9-883E-9D74714C7B13}" destId="{EDB69528-2599-41D2-910C-7ACD21D4619D}" srcOrd="0" destOrd="0" presId="urn:microsoft.com/office/officeart/2008/layout/HorizontalMultiLevelHierarchy"/>
    <dgm:cxn modelId="{0138046D-8C52-47A4-ADE5-DC2648B42E29}" type="presOf" srcId="{4B21B0F8-92D1-4354-A69D-C68D379EBD4B}" destId="{DDFCDF3C-C442-4A81-ABE1-CABA94CB00CB}" srcOrd="0" destOrd="0" presId="urn:microsoft.com/office/officeart/2008/layout/HorizontalMultiLevelHierarchy"/>
    <dgm:cxn modelId="{B7749D50-821D-454D-9FB2-5E6566E6ED8B}" type="presOf" srcId="{E36A60C6-890E-4DD9-883E-9D74714C7B13}" destId="{C3946D26-18F6-4AE7-B367-8075E71054C7}" srcOrd="1" destOrd="0" presId="urn:microsoft.com/office/officeart/2008/layout/HorizontalMultiLevelHierarchy"/>
    <dgm:cxn modelId="{785FBF71-E25F-4AA9-9CB7-F1B5152B17D9}" srcId="{893C452D-EDCE-4304-8133-9A42D75DA60E}" destId="{4BAB353C-D61E-4C06-8CEC-6C4540FCF6B8}" srcOrd="0" destOrd="0" parTransId="{0F5F26BA-94AB-465B-84B4-71EB46749515}" sibTransId="{48D1C334-B394-4B75-8658-FCB80A387CA0}"/>
    <dgm:cxn modelId="{C048D958-1552-4048-838F-476D4D6A486C}" type="presOf" srcId="{6AA054C6-A679-420F-9492-AE473FF9365D}" destId="{3A175823-0215-47E9-B4B4-B5D29D3E82D3}" srcOrd="0" destOrd="0" presId="urn:microsoft.com/office/officeart/2008/layout/HorizontalMultiLevelHierarchy"/>
    <dgm:cxn modelId="{B513F17D-B6FD-43AF-A4BD-EB98D7AA30A6}" srcId="{6AA054C6-A679-420F-9492-AE473FF9365D}" destId="{893C452D-EDCE-4304-8133-9A42D75DA60E}" srcOrd="0" destOrd="0" parTransId="{E36A60C6-890E-4DD9-883E-9D74714C7B13}" sibTransId="{EBAEE152-04F7-4BC6-852E-B4449F642E58}"/>
    <dgm:cxn modelId="{C1A5F17E-D5A7-40EA-9C20-A7030EDF752C}" srcId="{893C452D-EDCE-4304-8133-9A42D75DA60E}" destId="{7E8CE196-04BB-482F-8736-07934D9EC4BC}" srcOrd="4" destOrd="0" parTransId="{7D843AE3-ACCF-4645-B65C-F4049C05D8EF}" sibTransId="{20DAD935-21FB-408A-96BF-2D945E0BD73F}"/>
    <dgm:cxn modelId="{C0F3117F-5AF7-4F2F-88A0-79924CB6A9BF}" type="presOf" srcId="{CAFA5D56-439C-4269-A99D-1D7D350C0BC2}" destId="{603FE6FB-FF6E-46B8-B6D0-200EEC6224DB}" srcOrd="0" destOrd="0" presId="urn:microsoft.com/office/officeart/2008/layout/HorizontalMultiLevelHierarchy"/>
    <dgm:cxn modelId="{76AAE492-3F66-47C7-A24B-29E4EAE5FD25}" srcId="{893C452D-EDCE-4304-8133-9A42D75DA60E}" destId="{64FAE520-FD97-4926-8D6A-EC049ACC174A}" srcOrd="3" destOrd="0" parTransId="{878D2646-03BF-40AC-9822-DCC76523DE81}" sibTransId="{BD1F38AA-5469-4133-A07F-77C79E5D0902}"/>
    <dgm:cxn modelId="{24FCA597-151A-4011-B648-F848891B6319}" type="presOf" srcId="{7D843AE3-ACCF-4645-B65C-F4049C05D8EF}" destId="{8345B0AE-B220-43BA-9298-A2CE2254F18E}" srcOrd="0" destOrd="0" presId="urn:microsoft.com/office/officeart/2008/layout/HorizontalMultiLevelHierarchy"/>
    <dgm:cxn modelId="{D30B98A2-941C-4DEA-BB65-13A4146AB36F}" type="presOf" srcId="{0F5F26BA-94AB-465B-84B4-71EB46749515}" destId="{75512357-9952-4414-9125-5560408A4F86}" srcOrd="1" destOrd="0" presId="urn:microsoft.com/office/officeart/2008/layout/HorizontalMultiLevelHierarchy"/>
    <dgm:cxn modelId="{E84F54AB-623F-4621-840C-AD6D2F968006}" type="presOf" srcId="{6734EC81-5D21-46F2-BECE-EC28FC6AA34A}" destId="{07E9C900-5809-41DD-B6A4-3795E487D21D}" srcOrd="0" destOrd="0" presId="urn:microsoft.com/office/officeart/2008/layout/HorizontalMultiLevelHierarchy"/>
    <dgm:cxn modelId="{17A483BF-3150-44EC-B568-79291B783FA1}" type="presOf" srcId="{64FAE520-FD97-4926-8D6A-EC049ACC174A}" destId="{71A7FF50-331B-4998-AB5D-9F2F8B37B3A7}" srcOrd="0" destOrd="0" presId="urn:microsoft.com/office/officeart/2008/layout/HorizontalMultiLevelHierarchy"/>
    <dgm:cxn modelId="{EB10E7C2-B311-4CC9-9BAF-9A63C500B7F7}" type="presOf" srcId="{893C452D-EDCE-4304-8133-9A42D75DA60E}" destId="{61DACBA4-D6ED-414D-AE82-3B5A47897AAF}" srcOrd="0" destOrd="0" presId="urn:microsoft.com/office/officeart/2008/layout/HorizontalMultiLevelHierarchy"/>
    <dgm:cxn modelId="{7FE012D8-3C84-4133-9F87-ABE7682EC529}" type="presOf" srcId="{1C57BAE7-8D57-4846-8B4C-E759A1E21F30}" destId="{A30E80E0-2AD8-4E0C-9FE0-E990AF32D439}" srcOrd="0" destOrd="0" presId="urn:microsoft.com/office/officeart/2008/layout/HorizontalMultiLevelHierarchy"/>
    <dgm:cxn modelId="{B2BE6BE1-8CC8-456B-AA2D-9D2B1D91C7A2}" type="presOf" srcId="{6734EC81-5D21-46F2-BECE-EC28FC6AA34A}" destId="{0A2E6357-6972-4800-ADBD-72DEF25D371D}" srcOrd="1" destOrd="0" presId="urn:microsoft.com/office/officeart/2008/layout/HorizontalMultiLevelHierarchy"/>
    <dgm:cxn modelId="{B13780E7-99AF-4349-9173-AB00ED063F51}" type="presOf" srcId="{7D843AE3-ACCF-4645-B65C-F4049C05D8EF}" destId="{AFB12C68-7170-4810-A76C-664781F9162E}" srcOrd="1" destOrd="0" presId="urn:microsoft.com/office/officeart/2008/layout/HorizontalMultiLevelHierarchy"/>
    <dgm:cxn modelId="{79ACBEEC-DA6C-4798-9A85-32DDD54BBCEE}" type="presOf" srcId="{8F2D0423-FE53-4E8E-BC4F-DC0D8BCAFBAE}" destId="{35F5B17D-87D3-46C6-90CB-FAE2161D85F4}" srcOrd="1" destOrd="0" presId="urn:microsoft.com/office/officeart/2008/layout/HorizontalMultiLevelHierarchy"/>
    <dgm:cxn modelId="{F39AA7F1-D238-4A1E-B162-DD07A5AAF5F7}" type="presOf" srcId="{51BB561B-4FEA-4F9B-9B3C-70700491A15F}" destId="{D7196588-11A1-4A34-AA3C-B0C48D9DCD31}" srcOrd="0" destOrd="0" presId="urn:microsoft.com/office/officeart/2008/layout/HorizontalMultiLevelHierarchy"/>
    <dgm:cxn modelId="{8CC16AF4-7F4B-4CAB-BA3F-A924861C3EE5}" srcId="{CAFA5D56-439C-4269-A99D-1D7D350C0BC2}" destId="{6AA054C6-A679-420F-9492-AE473FF9365D}" srcOrd="0" destOrd="0" parTransId="{B016A9E6-379A-4B4E-A621-AF5611BF7CD3}" sibTransId="{7F5B8212-2BD1-4CF5-8920-B5B6E25ADC54}"/>
    <dgm:cxn modelId="{F16FE83F-B6B9-46E1-B08F-6B000F13A433}" type="presParOf" srcId="{603FE6FB-FF6E-46B8-B6D0-200EEC6224DB}" destId="{9F592F3D-BAEA-402E-B2C8-DAA56668FF3A}" srcOrd="0" destOrd="0" presId="urn:microsoft.com/office/officeart/2008/layout/HorizontalMultiLevelHierarchy"/>
    <dgm:cxn modelId="{65E7E42B-8A4C-410F-B8F5-78C60985E796}" type="presParOf" srcId="{9F592F3D-BAEA-402E-B2C8-DAA56668FF3A}" destId="{3A175823-0215-47E9-B4B4-B5D29D3E82D3}" srcOrd="0" destOrd="0" presId="urn:microsoft.com/office/officeart/2008/layout/HorizontalMultiLevelHierarchy"/>
    <dgm:cxn modelId="{76992BF1-0CB6-41BA-B688-ABC18F550A64}" type="presParOf" srcId="{9F592F3D-BAEA-402E-B2C8-DAA56668FF3A}" destId="{85DE9CDD-C891-4235-93FF-FB9E411CF173}" srcOrd="1" destOrd="0" presId="urn:microsoft.com/office/officeart/2008/layout/HorizontalMultiLevelHierarchy"/>
    <dgm:cxn modelId="{BF2A9D27-0F3F-4887-97F1-4ECDE7828A58}" type="presParOf" srcId="{85DE9CDD-C891-4235-93FF-FB9E411CF173}" destId="{EDB69528-2599-41D2-910C-7ACD21D4619D}" srcOrd="0" destOrd="0" presId="urn:microsoft.com/office/officeart/2008/layout/HorizontalMultiLevelHierarchy"/>
    <dgm:cxn modelId="{00DBE90C-6205-44CD-9C2E-DB3603276CCE}" type="presParOf" srcId="{EDB69528-2599-41D2-910C-7ACD21D4619D}" destId="{C3946D26-18F6-4AE7-B367-8075E71054C7}" srcOrd="0" destOrd="0" presId="urn:microsoft.com/office/officeart/2008/layout/HorizontalMultiLevelHierarchy"/>
    <dgm:cxn modelId="{0564FFE3-BE66-4503-9E14-359A3DD7E7CD}" type="presParOf" srcId="{85DE9CDD-C891-4235-93FF-FB9E411CF173}" destId="{D8A42880-E5D4-4699-AB6C-3E3B42A64D48}" srcOrd="1" destOrd="0" presId="urn:microsoft.com/office/officeart/2008/layout/HorizontalMultiLevelHierarchy"/>
    <dgm:cxn modelId="{58E96B45-21AF-453B-B0B9-9AF9DC2A4321}" type="presParOf" srcId="{D8A42880-E5D4-4699-AB6C-3E3B42A64D48}" destId="{61DACBA4-D6ED-414D-AE82-3B5A47897AAF}" srcOrd="0" destOrd="0" presId="urn:microsoft.com/office/officeart/2008/layout/HorizontalMultiLevelHierarchy"/>
    <dgm:cxn modelId="{F9DAD4FB-F3EC-4E66-8C39-AB0372ADC0AE}" type="presParOf" srcId="{D8A42880-E5D4-4699-AB6C-3E3B42A64D48}" destId="{EFDD6DAA-1912-4E76-A096-B74FF7451837}" srcOrd="1" destOrd="0" presId="urn:microsoft.com/office/officeart/2008/layout/HorizontalMultiLevelHierarchy"/>
    <dgm:cxn modelId="{66A29C71-BD39-4860-8AFC-24185F780C56}" type="presParOf" srcId="{EFDD6DAA-1912-4E76-A096-B74FF7451837}" destId="{5EAC78E5-BDDC-4831-B626-9D3796E32947}" srcOrd="0" destOrd="0" presId="urn:microsoft.com/office/officeart/2008/layout/HorizontalMultiLevelHierarchy"/>
    <dgm:cxn modelId="{B205D68C-2AFF-4523-A95D-0DDD4C3116EE}" type="presParOf" srcId="{5EAC78E5-BDDC-4831-B626-9D3796E32947}" destId="{75512357-9952-4414-9125-5560408A4F86}" srcOrd="0" destOrd="0" presId="urn:microsoft.com/office/officeart/2008/layout/HorizontalMultiLevelHierarchy"/>
    <dgm:cxn modelId="{A923E737-6B37-4984-9505-375ACF9F98CA}" type="presParOf" srcId="{EFDD6DAA-1912-4E76-A096-B74FF7451837}" destId="{F21DD7B1-A124-42C8-8858-513FBB3402A8}" srcOrd="1" destOrd="0" presId="urn:microsoft.com/office/officeart/2008/layout/HorizontalMultiLevelHierarchy"/>
    <dgm:cxn modelId="{F6DA3253-E2F1-4EFB-B2D5-95FE804EDBC1}" type="presParOf" srcId="{F21DD7B1-A124-42C8-8858-513FBB3402A8}" destId="{99FCA517-1663-4045-9DB5-76B78997A799}" srcOrd="0" destOrd="0" presId="urn:microsoft.com/office/officeart/2008/layout/HorizontalMultiLevelHierarchy"/>
    <dgm:cxn modelId="{6C523CE2-9E99-495B-B1E4-5ED2C094E9BA}" type="presParOf" srcId="{F21DD7B1-A124-42C8-8858-513FBB3402A8}" destId="{C286F0A5-5E84-43EB-95FB-77AD72DD024A}" srcOrd="1" destOrd="0" presId="urn:microsoft.com/office/officeart/2008/layout/HorizontalMultiLevelHierarchy"/>
    <dgm:cxn modelId="{52B6F809-30F3-4B62-B84B-A25AE6267DF1}" type="presParOf" srcId="{EFDD6DAA-1912-4E76-A096-B74FF7451837}" destId="{DDFCDF3C-C442-4A81-ABE1-CABA94CB00CB}" srcOrd="2" destOrd="0" presId="urn:microsoft.com/office/officeart/2008/layout/HorizontalMultiLevelHierarchy"/>
    <dgm:cxn modelId="{FD975573-A5F3-404B-AF06-BA21FEB8DDA6}" type="presParOf" srcId="{DDFCDF3C-C442-4A81-ABE1-CABA94CB00CB}" destId="{A767AC21-2B65-4888-BDD6-91A6A7372410}" srcOrd="0" destOrd="0" presId="urn:microsoft.com/office/officeart/2008/layout/HorizontalMultiLevelHierarchy"/>
    <dgm:cxn modelId="{B62269F1-1263-45AF-9426-C436ED5B4584}" type="presParOf" srcId="{EFDD6DAA-1912-4E76-A096-B74FF7451837}" destId="{98B057EC-7DC9-4FC6-B43F-09FF73F87210}" srcOrd="3" destOrd="0" presId="urn:microsoft.com/office/officeart/2008/layout/HorizontalMultiLevelHierarchy"/>
    <dgm:cxn modelId="{6D47876A-1038-45B6-A8BE-7095E84EFBEF}" type="presParOf" srcId="{98B057EC-7DC9-4FC6-B43F-09FF73F87210}" destId="{A30E80E0-2AD8-4E0C-9FE0-E990AF32D439}" srcOrd="0" destOrd="0" presId="urn:microsoft.com/office/officeart/2008/layout/HorizontalMultiLevelHierarchy"/>
    <dgm:cxn modelId="{C6B2B9B6-12E0-4AA5-844E-23E91D6F4120}" type="presParOf" srcId="{98B057EC-7DC9-4FC6-B43F-09FF73F87210}" destId="{71E27E74-1E12-48F7-9FCE-0FFC6F7D2649}" srcOrd="1" destOrd="0" presId="urn:microsoft.com/office/officeart/2008/layout/HorizontalMultiLevelHierarchy"/>
    <dgm:cxn modelId="{89503742-2FA1-47A6-8E18-241D699BC4A8}" type="presParOf" srcId="{EFDD6DAA-1912-4E76-A096-B74FF7451837}" destId="{07E9C900-5809-41DD-B6A4-3795E487D21D}" srcOrd="4" destOrd="0" presId="urn:microsoft.com/office/officeart/2008/layout/HorizontalMultiLevelHierarchy"/>
    <dgm:cxn modelId="{2F4A18CF-10A2-4446-8392-F382F4BD21FB}" type="presParOf" srcId="{07E9C900-5809-41DD-B6A4-3795E487D21D}" destId="{0A2E6357-6972-4800-ADBD-72DEF25D371D}" srcOrd="0" destOrd="0" presId="urn:microsoft.com/office/officeart/2008/layout/HorizontalMultiLevelHierarchy"/>
    <dgm:cxn modelId="{94F6F5B4-4B5B-4E84-A4BB-55967DC00208}" type="presParOf" srcId="{EFDD6DAA-1912-4E76-A096-B74FF7451837}" destId="{228D296E-A540-401E-ACB7-1FF83A48F98F}" srcOrd="5" destOrd="0" presId="urn:microsoft.com/office/officeart/2008/layout/HorizontalMultiLevelHierarchy"/>
    <dgm:cxn modelId="{C6098511-1195-4573-A7D1-548EFBC1DF68}" type="presParOf" srcId="{228D296E-A540-401E-ACB7-1FF83A48F98F}" destId="{7F06C4AC-1E83-4CFD-930A-EE238F9376C8}" srcOrd="0" destOrd="0" presId="urn:microsoft.com/office/officeart/2008/layout/HorizontalMultiLevelHierarchy"/>
    <dgm:cxn modelId="{D589BD1A-BB66-4F4F-A4E9-C7745005F9C1}" type="presParOf" srcId="{228D296E-A540-401E-ACB7-1FF83A48F98F}" destId="{A0556AE8-5F00-4951-AE23-505B41E75875}" srcOrd="1" destOrd="0" presId="urn:microsoft.com/office/officeart/2008/layout/HorizontalMultiLevelHierarchy"/>
    <dgm:cxn modelId="{D7CB0C6A-F81C-4B15-AC80-A96092184AD5}" type="presParOf" srcId="{EFDD6DAA-1912-4E76-A096-B74FF7451837}" destId="{4CA6D2EA-4D97-4D0C-BBF5-D2B17A1B0372}" srcOrd="6" destOrd="0" presId="urn:microsoft.com/office/officeart/2008/layout/HorizontalMultiLevelHierarchy"/>
    <dgm:cxn modelId="{7D448AE2-8F7B-46B9-A302-25591F544A43}" type="presParOf" srcId="{4CA6D2EA-4D97-4D0C-BBF5-D2B17A1B0372}" destId="{E6BB5CEB-A67E-49DA-AD8D-3585542942D0}" srcOrd="0" destOrd="0" presId="urn:microsoft.com/office/officeart/2008/layout/HorizontalMultiLevelHierarchy"/>
    <dgm:cxn modelId="{030C326D-6B7D-4F8C-BDBE-4D8E30B088CE}" type="presParOf" srcId="{EFDD6DAA-1912-4E76-A096-B74FF7451837}" destId="{1D157927-C84F-4AFB-949C-61740F7A2F3C}" srcOrd="7" destOrd="0" presId="urn:microsoft.com/office/officeart/2008/layout/HorizontalMultiLevelHierarchy"/>
    <dgm:cxn modelId="{87EB0F93-0AAE-4FF9-A13B-7CD0547D198F}" type="presParOf" srcId="{1D157927-C84F-4AFB-949C-61740F7A2F3C}" destId="{71A7FF50-331B-4998-AB5D-9F2F8B37B3A7}" srcOrd="0" destOrd="0" presId="urn:microsoft.com/office/officeart/2008/layout/HorizontalMultiLevelHierarchy"/>
    <dgm:cxn modelId="{B022E1E4-8541-458D-962D-6844F8631BAE}" type="presParOf" srcId="{1D157927-C84F-4AFB-949C-61740F7A2F3C}" destId="{DDBC9982-1B1C-4D8E-B82F-4A4E0BE9F731}" srcOrd="1" destOrd="0" presId="urn:microsoft.com/office/officeart/2008/layout/HorizontalMultiLevelHierarchy"/>
    <dgm:cxn modelId="{CD403F03-2EC9-47E5-B354-B3D3BB69B73A}" type="presParOf" srcId="{EFDD6DAA-1912-4E76-A096-B74FF7451837}" destId="{8345B0AE-B220-43BA-9298-A2CE2254F18E}" srcOrd="8" destOrd="0" presId="urn:microsoft.com/office/officeart/2008/layout/HorizontalMultiLevelHierarchy"/>
    <dgm:cxn modelId="{9BDE3D53-6DBC-44EC-BDF6-C28E40DF6ABC}" type="presParOf" srcId="{8345B0AE-B220-43BA-9298-A2CE2254F18E}" destId="{AFB12C68-7170-4810-A76C-664781F9162E}" srcOrd="0" destOrd="0" presId="urn:microsoft.com/office/officeart/2008/layout/HorizontalMultiLevelHierarchy"/>
    <dgm:cxn modelId="{18444076-BBED-4C9E-A439-6CA6061F9FA8}" type="presParOf" srcId="{EFDD6DAA-1912-4E76-A096-B74FF7451837}" destId="{986C11AA-3EEB-42A2-8D89-C5F86EB04E93}" srcOrd="9" destOrd="0" presId="urn:microsoft.com/office/officeart/2008/layout/HorizontalMultiLevelHierarchy"/>
    <dgm:cxn modelId="{DB6FEE3E-E0EB-4ECB-9602-DF14C52838AF}" type="presParOf" srcId="{986C11AA-3EEB-42A2-8D89-C5F86EB04E93}" destId="{7377915E-447F-4189-9652-93BF9F2ABA83}" srcOrd="0" destOrd="0" presId="urn:microsoft.com/office/officeart/2008/layout/HorizontalMultiLevelHierarchy"/>
    <dgm:cxn modelId="{36DD9FE4-7E5F-4A7E-A2DD-465A5F1C3594}" type="presParOf" srcId="{986C11AA-3EEB-42A2-8D89-C5F86EB04E93}" destId="{D4188C31-6963-4F88-B8CB-24E1A2E8FD65}" srcOrd="1" destOrd="0" presId="urn:microsoft.com/office/officeart/2008/layout/HorizontalMultiLevelHierarchy"/>
    <dgm:cxn modelId="{4998947A-A532-447D-88C7-19EAB30511ED}" type="presParOf" srcId="{EFDD6DAA-1912-4E76-A096-B74FF7451837}" destId="{CFA868FB-C2EA-43B9-A265-A37B572F02AE}" srcOrd="10" destOrd="0" presId="urn:microsoft.com/office/officeart/2008/layout/HorizontalMultiLevelHierarchy"/>
    <dgm:cxn modelId="{2E010613-8B1F-4710-8E19-090DAC626744}" type="presParOf" srcId="{CFA868FB-C2EA-43B9-A265-A37B572F02AE}" destId="{35F5B17D-87D3-46C6-90CB-FAE2161D85F4}" srcOrd="0" destOrd="0" presId="urn:microsoft.com/office/officeart/2008/layout/HorizontalMultiLevelHierarchy"/>
    <dgm:cxn modelId="{A4CDE540-F7B2-4AAF-A9AC-E7049C0A7A41}" type="presParOf" srcId="{EFDD6DAA-1912-4E76-A096-B74FF7451837}" destId="{EEADAC7D-C5F3-419B-B39B-503A25DCD093}" srcOrd="11" destOrd="0" presId="urn:microsoft.com/office/officeart/2008/layout/HorizontalMultiLevelHierarchy"/>
    <dgm:cxn modelId="{933AE9C3-C6EA-44DD-83F2-3DA544FF0C7D}" type="presParOf" srcId="{EEADAC7D-C5F3-419B-B39B-503A25DCD093}" destId="{D7196588-11A1-4A34-AA3C-B0C48D9DCD31}" srcOrd="0" destOrd="0" presId="urn:microsoft.com/office/officeart/2008/layout/HorizontalMultiLevelHierarchy"/>
    <dgm:cxn modelId="{050F97A4-080A-49C5-9CF0-B4EA170B89BD}" type="presParOf" srcId="{EEADAC7D-C5F3-419B-B39B-503A25DCD093}" destId="{5007F953-8BF0-40DD-8A5A-F10FCFC992F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868FB-C2EA-43B9-A265-A37B572F02AE}">
      <dsp:nvSpPr>
        <dsp:cNvPr id="0" name=""/>
        <dsp:cNvSpPr/>
      </dsp:nvSpPr>
      <dsp:spPr>
        <a:xfrm>
          <a:off x="5327360" y="1940143"/>
          <a:ext cx="460853" cy="1752364"/>
        </a:xfrm>
        <a:custGeom>
          <a:avLst/>
          <a:gdLst/>
          <a:ahLst/>
          <a:cxnLst/>
          <a:rect l="0" t="0" r="0" b="0"/>
          <a:pathLst>
            <a:path>
              <a:moveTo>
                <a:pt x="0" y="0"/>
              </a:moveTo>
              <a:lnTo>
                <a:pt x="230426" y="0"/>
              </a:lnTo>
              <a:lnTo>
                <a:pt x="230426" y="1752364"/>
              </a:lnTo>
              <a:lnTo>
                <a:pt x="460853" y="17523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12488" y="2771027"/>
        <a:ext cx="90597" cy="90597"/>
      </dsp:txXfrm>
    </dsp:sp>
    <dsp:sp modelId="{8345B0AE-B220-43BA-9298-A2CE2254F18E}">
      <dsp:nvSpPr>
        <dsp:cNvPr id="0" name=""/>
        <dsp:cNvSpPr/>
      </dsp:nvSpPr>
      <dsp:spPr>
        <a:xfrm>
          <a:off x="5327360" y="1940143"/>
          <a:ext cx="460853" cy="1069111"/>
        </a:xfrm>
        <a:custGeom>
          <a:avLst/>
          <a:gdLst/>
          <a:ahLst/>
          <a:cxnLst/>
          <a:rect l="0" t="0" r="0" b="0"/>
          <a:pathLst>
            <a:path>
              <a:moveTo>
                <a:pt x="0" y="0"/>
              </a:moveTo>
              <a:lnTo>
                <a:pt x="230426" y="0"/>
              </a:lnTo>
              <a:lnTo>
                <a:pt x="230426" y="1069111"/>
              </a:lnTo>
              <a:lnTo>
                <a:pt x="460853" y="10691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8682" y="2445594"/>
        <a:ext cx="58210" cy="58210"/>
      </dsp:txXfrm>
    </dsp:sp>
    <dsp:sp modelId="{4CA6D2EA-4D97-4D0C-BBF5-D2B17A1B0372}">
      <dsp:nvSpPr>
        <dsp:cNvPr id="0" name=""/>
        <dsp:cNvSpPr/>
      </dsp:nvSpPr>
      <dsp:spPr>
        <a:xfrm>
          <a:off x="5327360" y="1940143"/>
          <a:ext cx="460853" cy="385857"/>
        </a:xfrm>
        <a:custGeom>
          <a:avLst/>
          <a:gdLst/>
          <a:ahLst/>
          <a:cxnLst/>
          <a:rect l="0" t="0" r="0" b="0"/>
          <a:pathLst>
            <a:path>
              <a:moveTo>
                <a:pt x="0" y="0"/>
              </a:moveTo>
              <a:lnTo>
                <a:pt x="230426" y="0"/>
              </a:lnTo>
              <a:lnTo>
                <a:pt x="230426" y="385857"/>
              </a:lnTo>
              <a:lnTo>
                <a:pt x="460853" y="385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2761" y="2118046"/>
        <a:ext cx="30052" cy="30052"/>
      </dsp:txXfrm>
    </dsp:sp>
    <dsp:sp modelId="{07E9C900-5809-41DD-B6A4-3795E487D21D}">
      <dsp:nvSpPr>
        <dsp:cNvPr id="0" name=""/>
        <dsp:cNvSpPr/>
      </dsp:nvSpPr>
      <dsp:spPr>
        <a:xfrm>
          <a:off x="5327360" y="1642748"/>
          <a:ext cx="460853" cy="297395"/>
        </a:xfrm>
        <a:custGeom>
          <a:avLst/>
          <a:gdLst/>
          <a:ahLst/>
          <a:cxnLst/>
          <a:rect l="0" t="0" r="0" b="0"/>
          <a:pathLst>
            <a:path>
              <a:moveTo>
                <a:pt x="0" y="297395"/>
              </a:moveTo>
              <a:lnTo>
                <a:pt x="230426" y="297395"/>
              </a:lnTo>
              <a:lnTo>
                <a:pt x="230426" y="0"/>
              </a:lnTo>
              <a:lnTo>
                <a:pt x="46085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4075" y="1777734"/>
        <a:ext cx="27424" cy="27424"/>
      </dsp:txXfrm>
    </dsp:sp>
    <dsp:sp modelId="{DDFCDF3C-C442-4A81-ABE1-CABA94CB00CB}">
      <dsp:nvSpPr>
        <dsp:cNvPr id="0" name=""/>
        <dsp:cNvSpPr/>
      </dsp:nvSpPr>
      <dsp:spPr>
        <a:xfrm>
          <a:off x="5327360" y="959494"/>
          <a:ext cx="460853" cy="980649"/>
        </a:xfrm>
        <a:custGeom>
          <a:avLst/>
          <a:gdLst/>
          <a:ahLst/>
          <a:cxnLst/>
          <a:rect l="0" t="0" r="0" b="0"/>
          <a:pathLst>
            <a:path>
              <a:moveTo>
                <a:pt x="0" y="980649"/>
              </a:moveTo>
              <a:lnTo>
                <a:pt x="230426" y="980649"/>
              </a:lnTo>
              <a:lnTo>
                <a:pt x="230426" y="0"/>
              </a:lnTo>
              <a:lnTo>
                <a:pt x="46085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0699" y="1422730"/>
        <a:ext cx="54177" cy="54177"/>
      </dsp:txXfrm>
    </dsp:sp>
    <dsp:sp modelId="{5EAC78E5-BDDC-4831-B626-9D3796E32947}">
      <dsp:nvSpPr>
        <dsp:cNvPr id="0" name=""/>
        <dsp:cNvSpPr/>
      </dsp:nvSpPr>
      <dsp:spPr>
        <a:xfrm>
          <a:off x="5327360" y="276241"/>
          <a:ext cx="460853" cy="1663902"/>
        </a:xfrm>
        <a:custGeom>
          <a:avLst/>
          <a:gdLst/>
          <a:ahLst/>
          <a:cxnLst/>
          <a:rect l="0" t="0" r="0" b="0"/>
          <a:pathLst>
            <a:path>
              <a:moveTo>
                <a:pt x="0" y="1663902"/>
              </a:moveTo>
              <a:lnTo>
                <a:pt x="230426" y="1663902"/>
              </a:lnTo>
              <a:lnTo>
                <a:pt x="230426" y="0"/>
              </a:lnTo>
              <a:lnTo>
                <a:pt x="46085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14624" y="1065028"/>
        <a:ext cx="86327" cy="86327"/>
      </dsp:txXfrm>
    </dsp:sp>
    <dsp:sp modelId="{EDB69528-2599-41D2-910C-7ACD21D4619D}">
      <dsp:nvSpPr>
        <dsp:cNvPr id="0" name=""/>
        <dsp:cNvSpPr/>
      </dsp:nvSpPr>
      <dsp:spPr>
        <a:xfrm>
          <a:off x="1553180" y="1894423"/>
          <a:ext cx="3391803" cy="91440"/>
        </a:xfrm>
        <a:custGeom>
          <a:avLst/>
          <a:gdLst/>
          <a:ahLst/>
          <a:cxnLst/>
          <a:rect l="0" t="0" r="0" b="0"/>
          <a:pathLst>
            <a:path>
              <a:moveTo>
                <a:pt x="3391803" y="66965"/>
              </a:moveTo>
              <a:lnTo>
                <a:pt x="0" y="4572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64286" y="1855347"/>
        <a:ext cx="169593" cy="169593"/>
      </dsp:txXfrm>
    </dsp:sp>
    <dsp:sp modelId="{3A175823-0215-47E9-B4B4-B5D29D3E82D3}">
      <dsp:nvSpPr>
        <dsp:cNvPr id="0" name=""/>
        <dsp:cNvSpPr/>
      </dsp:nvSpPr>
      <dsp:spPr>
        <a:xfrm rot="16200000">
          <a:off x="2712482" y="1637206"/>
          <a:ext cx="3816639" cy="648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 ESEA Components:                        District/Title I Schoolwide/TAS </a:t>
          </a:r>
        </a:p>
      </dsp:txBody>
      <dsp:txXfrm>
        <a:off x="2712482" y="1637206"/>
        <a:ext cx="3816639" cy="648363"/>
      </dsp:txXfrm>
    </dsp:sp>
    <dsp:sp modelId="{61DACBA4-D6ED-414D-AE82-3B5A47897AAF}">
      <dsp:nvSpPr>
        <dsp:cNvPr id="0" name=""/>
        <dsp:cNvSpPr/>
      </dsp:nvSpPr>
      <dsp:spPr>
        <a:xfrm rot="16200000">
          <a:off x="1553180" y="1588508"/>
          <a:ext cx="3774179" cy="7032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Comprehensive Support and Improvement &amp; Targeted Support and Improvement Plans</a:t>
          </a:r>
        </a:p>
      </dsp:txBody>
      <dsp:txXfrm>
        <a:off x="1553180" y="1588508"/>
        <a:ext cx="3774179" cy="703270"/>
      </dsp:txXfrm>
    </dsp:sp>
    <dsp:sp modelId="{99FCA517-1663-4045-9DB5-76B78997A799}">
      <dsp:nvSpPr>
        <dsp:cNvPr id="0" name=""/>
        <dsp:cNvSpPr/>
      </dsp:nvSpPr>
      <dsp:spPr>
        <a:xfrm>
          <a:off x="5788214" y="2939"/>
          <a:ext cx="1792857" cy="54660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Needs Assessment</a:t>
          </a:r>
        </a:p>
      </dsp:txBody>
      <dsp:txXfrm>
        <a:off x="5788214" y="2939"/>
        <a:ext cx="1792857" cy="546602"/>
      </dsp:txXfrm>
    </dsp:sp>
    <dsp:sp modelId="{A30E80E0-2AD8-4E0C-9FE0-E990AF32D439}">
      <dsp:nvSpPr>
        <dsp:cNvPr id="0" name=""/>
        <dsp:cNvSpPr/>
      </dsp:nvSpPr>
      <dsp:spPr>
        <a:xfrm>
          <a:off x="5788214" y="686193"/>
          <a:ext cx="1792857" cy="54660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Goals</a:t>
          </a:r>
        </a:p>
      </dsp:txBody>
      <dsp:txXfrm>
        <a:off x="5788214" y="686193"/>
        <a:ext cx="1792857" cy="546602"/>
      </dsp:txXfrm>
    </dsp:sp>
    <dsp:sp modelId="{7F06C4AC-1E83-4CFD-930A-EE238F9376C8}">
      <dsp:nvSpPr>
        <dsp:cNvPr id="0" name=""/>
        <dsp:cNvSpPr/>
      </dsp:nvSpPr>
      <dsp:spPr>
        <a:xfrm>
          <a:off x="5788214" y="1369446"/>
          <a:ext cx="1792857" cy="54660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Performance</a:t>
          </a:r>
          <a:r>
            <a:rPr lang="en-US" sz="1800" kern="1200" baseline="0" dirty="0"/>
            <a:t> Measures</a:t>
          </a:r>
          <a:endParaRPr lang="en-US" sz="1800" kern="1200" dirty="0"/>
        </a:p>
      </dsp:txBody>
      <dsp:txXfrm>
        <a:off x="5788214" y="1369446"/>
        <a:ext cx="1792857" cy="546602"/>
      </dsp:txXfrm>
    </dsp:sp>
    <dsp:sp modelId="{71A7FF50-331B-4998-AB5D-9F2F8B37B3A7}">
      <dsp:nvSpPr>
        <dsp:cNvPr id="0" name=""/>
        <dsp:cNvSpPr/>
      </dsp:nvSpPr>
      <dsp:spPr>
        <a:xfrm>
          <a:off x="5788214" y="2052700"/>
          <a:ext cx="1792857" cy="54660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Strategies</a:t>
          </a:r>
        </a:p>
      </dsp:txBody>
      <dsp:txXfrm>
        <a:off x="5788214" y="2052700"/>
        <a:ext cx="1792857" cy="546602"/>
      </dsp:txXfrm>
    </dsp:sp>
    <dsp:sp modelId="{7377915E-447F-4189-9652-93BF9F2ABA83}">
      <dsp:nvSpPr>
        <dsp:cNvPr id="0" name=""/>
        <dsp:cNvSpPr/>
      </dsp:nvSpPr>
      <dsp:spPr>
        <a:xfrm>
          <a:off x="5788214" y="2735953"/>
          <a:ext cx="1792857" cy="546602"/>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Action Steps</a:t>
          </a:r>
        </a:p>
      </dsp:txBody>
      <dsp:txXfrm>
        <a:off x="5788214" y="2735953"/>
        <a:ext cx="1792857" cy="546602"/>
      </dsp:txXfrm>
    </dsp:sp>
    <dsp:sp modelId="{D7196588-11A1-4A34-AA3C-B0C48D9DCD31}">
      <dsp:nvSpPr>
        <dsp:cNvPr id="0" name=""/>
        <dsp:cNvSpPr/>
      </dsp:nvSpPr>
      <dsp:spPr>
        <a:xfrm>
          <a:off x="5788214" y="3419207"/>
          <a:ext cx="1792857" cy="546602"/>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Progress Notes</a:t>
          </a:r>
        </a:p>
      </dsp:txBody>
      <dsp:txXfrm>
        <a:off x="5788214" y="3419207"/>
        <a:ext cx="1792857" cy="54660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6434"/>
          </a:xfrm>
          <a:prstGeom prst="rect">
            <a:avLst/>
          </a:prstGeom>
        </p:spPr>
        <p:txBody>
          <a:bodyPr vert="horz" lIns="92446" tIns="46223" rIns="92446" bIns="46223" rtlCol="0"/>
          <a:lstStyle>
            <a:lvl1pPr algn="r">
              <a:defRPr sz="1200"/>
            </a:lvl1pPr>
          </a:lstStyle>
          <a:p>
            <a:endParaRPr lang="en-US"/>
          </a:p>
        </p:txBody>
      </p:sp>
      <p:sp>
        <p:nvSpPr>
          <p:cNvPr id="4" name="Footer Placeholder 3"/>
          <p:cNvSpPr>
            <a:spLocks noGrp="1"/>
          </p:cNvSpPr>
          <p:nvPr>
            <p:ph type="ftr" sz="quarter" idx="2"/>
          </p:nvPr>
        </p:nvSpPr>
        <p:spPr>
          <a:xfrm>
            <a:off x="1" y="8829969"/>
            <a:ext cx="3037840" cy="466434"/>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4"/>
          </a:xfrm>
          <a:prstGeom prst="rect">
            <a:avLst/>
          </a:prstGeom>
        </p:spPr>
        <p:txBody>
          <a:bodyPr vert="horz" lIns="92446" tIns="46223" rIns="92446" bIns="46223" rtlCol="0" anchor="b"/>
          <a:lstStyle>
            <a:lvl1pPr algn="r">
              <a:defRPr sz="1200"/>
            </a:lvl1pPr>
          </a:lstStyle>
          <a:p>
            <a:fld id="{D272DB26-7059-46A0-B2C3-3DB143AF59B5}" type="slidenum">
              <a:rPr lang="en-US" smtClean="0"/>
              <a:t>‹#›</a:t>
            </a:fld>
            <a:endParaRPr lang="en-US"/>
          </a:p>
        </p:txBody>
      </p:sp>
    </p:spTree>
    <p:extLst>
      <p:ext uri="{BB962C8B-B14F-4D97-AF65-F5344CB8AC3E}">
        <p14:creationId xmlns:p14="http://schemas.microsoft.com/office/powerpoint/2010/main" val="2775172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2446" tIns="46223" rIns="92446" bIns="46223" rtlCol="0"/>
          <a:lstStyle>
            <a:lvl1pPr algn="r">
              <a:defRPr sz="1200"/>
            </a:lvl1pPr>
          </a:lstStyle>
          <a:p>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2" y="4473893"/>
            <a:ext cx="5608319"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2446" tIns="46223" rIns="92446" bIns="46223"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75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solidFill>
                  <a:schemeClr val="tx1">
                    <a:lumMod val="85000"/>
                    <a:lumOff val="15000"/>
                  </a:schemeClr>
                </a:solidFill>
                <a:latin typeface="Fira Sans"/>
                <a:cs typeface="Calibri" panose="020F0502020204030204" pitchFamily="34" charset="0"/>
              </a:rPr>
              <a:t>2) Collect and Organize Data:</a:t>
            </a:r>
          </a:p>
          <a:p>
            <a:pPr marL="0" indent="0">
              <a:buNone/>
            </a:pPr>
            <a:r>
              <a:rPr lang="en-US" sz="1400" b="1" dirty="0">
                <a:solidFill>
                  <a:schemeClr val="tx1">
                    <a:lumMod val="85000"/>
                    <a:lumOff val="15000"/>
                  </a:schemeClr>
                </a:solidFill>
                <a:latin typeface="Fira Sans"/>
                <a:cs typeface="Calibri" panose="020F0502020204030204" pitchFamily="34" charset="0"/>
              </a:rPr>
              <a:t>--Needs to be readable and useful for stakeholders.</a:t>
            </a:r>
          </a:p>
          <a:p>
            <a:pPr marL="0" indent="0">
              <a:buNone/>
            </a:pPr>
            <a:r>
              <a:rPr lang="en-US" sz="1400" b="1" dirty="0">
                <a:solidFill>
                  <a:schemeClr val="tx1">
                    <a:lumMod val="85000"/>
                    <a:lumOff val="15000"/>
                  </a:schemeClr>
                </a:solidFill>
                <a:latin typeface="Fira Sans"/>
                <a:cs typeface="Calibri" panose="020F0502020204030204" pitchFamily="34" charset="0"/>
              </a:rPr>
              <a:t>--Collect and review various forms of relevant data sources; organized and presented for interpretation (See Examples of Additional Data Sources handout); The current strategic plan progress is a data consideration as well as the current WV Balanced Scorecard.</a:t>
            </a:r>
          </a:p>
          <a:p>
            <a:pPr marL="0" indent="0">
              <a:buNone/>
            </a:pPr>
            <a:r>
              <a:rPr lang="en-US" sz="1400" b="1" dirty="0">
                <a:solidFill>
                  <a:schemeClr val="tx1">
                    <a:lumMod val="85000"/>
                    <a:lumOff val="15000"/>
                  </a:schemeClr>
                </a:solidFill>
                <a:latin typeface="Fira Sans"/>
                <a:cs typeface="Calibri" panose="020F0502020204030204" pitchFamily="34" charset="0"/>
              </a:rPr>
              <a:t>--Identify comparisons within the data sets.</a:t>
            </a:r>
          </a:p>
          <a:p>
            <a:pPr marL="0" indent="0">
              <a:buNone/>
            </a:pPr>
            <a:r>
              <a:rPr lang="en-US" sz="1400" b="1" dirty="0">
                <a:solidFill>
                  <a:schemeClr val="tx1">
                    <a:lumMod val="85000"/>
                    <a:lumOff val="15000"/>
                  </a:schemeClr>
                </a:solidFill>
                <a:latin typeface="Fira Sans"/>
                <a:cs typeface="Calibri" panose="020F0502020204030204" pitchFamily="34" charset="0"/>
              </a:rPr>
              <a:t>--Disaggregate data wherever possible to help identify areas of need that may not be apparent:  (demographics, exceptional students—which includes low-achieving students, students with additional needs—students in foster care, homeless, migratory, English language learners, etc.).</a:t>
            </a:r>
          </a:p>
          <a:p>
            <a:pPr marL="0" indent="0">
              <a:buNone/>
            </a:pPr>
            <a:r>
              <a:rPr lang="en-US" sz="1400" b="1" dirty="0">
                <a:solidFill>
                  <a:schemeClr val="tx1">
                    <a:lumMod val="85000"/>
                    <a:lumOff val="15000"/>
                  </a:schemeClr>
                </a:solidFill>
                <a:latin typeface="Fira Sans"/>
                <a:cs typeface="Calibri" panose="020F0502020204030204" pitchFamily="34" charset="0"/>
              </a:rPr>
              <a:t>--Aggregate observation data by grade level or grade band and perception data by stakeholder group.</a:t>
            </a:r>
          </a:p>
          <a:p>
            <a:pPr marL="0" indent="0">
              <a:buNone/>
            </a:pPr>
            <a:r>
              <a:rPr lang="en-US" sz="1400" b="1" dirty="0">
                <a:solidFill>
                  <a:schemeClr val="tx1">
                    <a:lumMod val="85000"/>
                    <a:lumOff val="15000"/>
                  </a:schemeClr>
                </a:solidFill>
                <a:latin typeface="Fira Sans"/>
                <a:cs typeface="Calibri" panose="020F0502020204030204" pitchFamily="34" charset="0"/>
              </a:rPr>
              <a:t>--Include longitudinal data (when possible) to aid in identifying any trends over time.</a:t>
            </a:r>
          </a:p>
          <a:p>
            <a:pPr marL="0" indent="0">
              <a:buNone/>
            </a:pPr>
            <a:r>
              <a:rPr lang="en-US" sz="1400" b="1" dirty="0">
                <a:solidFill>
                  <a:schemeClr val="tx1">
                    <a:lumMod val="85000"/>
                    <a:lumOff val="15000"/>
                  </a:schemeClr>
                </a:solidFill>
                <a:latin typeface="Fira Sans"/>
                <a:cs typeface="Calibri" panose="020F0502020204030204" pitchFamily="34" charset="0"/>
              </a:rPr>
              <a:t>--Create visuals (charts, tables, graphs) to help understand the information presented; display data in formats that are easy to interpret and analyze.</a:t>
            </a:r>
          </a:p>
        </p:txBody>
      </p:sp>
    </p:spTree>
    <p:extLst>
      <p:ext uri="{BB962C8B-B14F-4D97-AF65-F5344CB8AC3E}">
        <p14:creationId xmlns:p14="http://schemas.microsoft.com/office/powerpoint/2010/main" val="112855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266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792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Additional Data Sources examples on the WVDE GPS platform, https://wvdegps.k12.wv.us/</a:t>
            </a:r>
          </a:p>
        </p:txBody>
      </p:sp>
    </p:spTree>
    <p:extLst>
      <p:ext uri="{BB962C8B-B14F-4D97-AF65-F5344CB8AC3E}">
        <p14:creationId xmlns:p14="http://schemas.microsoft.com/office/powerpoint/2010/main" val="202018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669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solidFill>
                  <a:schemeClr val="tx1">
                    <a:lumMod val="85000"/>
                    <a:lumOff val="15000"/>
                  </a:schemeClr>
                </a:solidFill>
                <a:latin typeface="Fira Sans"/>
                <a:cs typeface="Calibri" panose="020F0502020204030204" pitchFamily="34" charset="0"/>
              </a:rPr>
              <a:t>3) Interpret Information:</a:t>
            </a:r>
          </a:p>
          <a:p>
            <a:pPr marL="0" indent="0">
              <a:buNone/>
            </a:pPr>
            <a:r>
              <a:rPr lang="en-US" sz="1400" b="1" dirty="0">
                <a:solidFill>
                  <a:schemeClr val="tx1">
                    <a:lumMod val="85000"/>
                    <a:lumOff val="15000"/>
                  </a:schemeClr>
                </a:solidFill>
                <a:latin typeface="Fira Sans"/>
                <a:cs typeface="Calibri" panose="020F0502020204030204" pitchFamily="34" charset="0"/>
              </a:rPr>
              <a:t>--Root causes: Examine the relevant data and create meaningful determinations about what is revealed from the data. (Why does the data look the way that it does?); examples… adjustments to teacher instruction or supports for improving attendance, etc.</a:t>
            </a:r>
          </a:p>
        </p:txBody>
      </p:sp>
    </p:spTree>
    <p:extLst>
      <p:ext uri="{BB962C8B-B14F-4D97-AF65-F5344CB8AC3E}">
        <p14:creationId xmlns:p14="http://schemas.microsoft.com/office/powerpoint/2010/main" val="3605908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429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solidFill>
                  <a:schemeClr val="tx1">
                    <a:lumMod val="85000"/>
                    <a:lumOff val="15000"/>
                  </a:schemeClr>
                </a:solidFill>
                <a:latin typeface="Fira Sans"/>
                <a:cs typeface="Calibri" panose="020F0502020204030204" pitchFamily="34" charset="0"/>
              </a:rPr>
              <a:t>4) Determine Priorities:</a:t>
            </a:r>
          </a:p>
          <a:p>
            <a:pPr marL="0" indent="0">
              <a:buNone/>
            </a:pPr>
            <a:r>
              <a:rPr lang="en-US" sz="1400" b="1" dirty="0">
                <a:solidFill>
                  <a:schemeClr val="tx1">
                    <a:lumMod val="85000"/>
                    <a:lumOff val="15000"/>
                  </a:schemeClr>
                </a:solidFill>
                <a:latin typeface="Fira Sans"/>
                <a:cs typeface="Calibri" panose="020F0502020204030204" pitchFamily="34" charset="0"/>
              </a:rPr>
              <a:t>--Multiple needs or issues may emerge…it is important to narrow this list to a key set of priorities that are manageable.</a:t>
            </a:r>
          </a:p>
          <a:p>
            <a:pPr marL="0" indent="0">
              <a:buNone/>
            </a:pPr>
            <a:r>
              <a:rPr lang="en-US" sz="1400" b="1" dirty="0">
                <a:solidFill>
                  <a:schemeClr val="tx1">
                    <a:lumMod val="85000"/>
                    <a:lumOff val="15000"/>
                  </a:schemeClr>
                </a:solidFill>
                <a:latin typeface="Fira Sans"/>
                <a:cs typeface="Calibri" panose="020F0502020204030204" pitchFamily="34" charset="0"/>
              </a:rPr>
              <a:t>Various tools are available online to assist with determining priorities.</a:t>
            </a:r>
          </a:p>
          <a:p>
            <a:pPr marL="0" indent="0">
              <a:buNone/>
            </a:pPr>
            <a:r>
              <a:rPr lang="en-US" sz="1400" i="1" u="sng" dirty="0">
                <a:solidFill>
                  <a:schemeClr val="tx1">
                    <a:lumMod val="85000"/>
                    <a:lumOff val="15000"/>
                  </a:schemeClr>
                </a:solidFill>
              </a:rPr>
              <a:t>Simple approaches</a:t>
            </a:r>
            <a:r>
              <a:rPr lang="en-US" sz="1400" dirty="0">
                <a:solidFill>
                  <a:schemeClr val="tx1">
                    <a:lumMod val="85000"/>
                    <a:lumOff val="15000"/>
                  </a:schemeClr>
                </a:solidFill>
              </a:rPr>
              <a:t>—rank ordering the needs without any particular formal procedure</a:t>
            </a:r>
          </a:p>
          <a:p>
            <a:pPr marL="0" indent="0">
              <a:buNone/>
            </a:pPr>
            <a:r>
              <a:rPr lang="en-US" sz="1400" i="1" u="sng" dirty="0">
                <a:solidFill>
                  <a:schemeClr val="tx1">
                    <a:lumMod val="85000"/>
                    <a:lumOff val="15000"/>
                  </a:schemeClr>
                </a:solidFill>
              </a:rPr>
              <a:t>Multiple criteria approach</a:t>
            </a:r>
            <a:r>
              <a:rPr lang="en-US" sz="1400" dirty="0">
                <a:solidFill>
                  <a:schemeClr val="tx1">
                    <a:lumMod val="85000"/>
                    <a:lumOff val="15000"/>
                  </a:schemeClr>
                </a:solidFill>
              </a:rPr>
              <a:t>—for more complex needs that are judged against criteria that address importance and feasibility</a:t>
            </a:r>
          </a:p>
          <a:p>
            <a:pPr marL="0" indent="0">
              <a:buNone/>
            </a:pPr>
            <a:r>
              <a:rPr lang="en-US" sz="1400" i="1" u="sng" dirty="0">
                <a:solidFill>
                  <a:schemeClr val="tx1">
                    <a:lumMod val="85000"/>
                    <a:lumOff val="15000"/>
                  </a:schemeClr>
                </a:solidFill>
              </a:rPr>
              <a:t>Risk assessment</a:t>
            </a:r>
            <a:r>
              <a:rPr lang="en-US" sz="1400" dirty="0">
                <a:solidFill>
                  <a:schemeClr val="tx1">
                    <a:lumMod val="85000"/>
                    <a:lumOff val="15000"/>
                  </a:schemeClr>
                </a:solidFill>
              </a:rPr>
              <a:t>—done by examination of the needs relative to the risk of not addressing them</a:t>
            </a:r>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85000"/>
                    <a:lumOff val="15000"/>
                  </a:schemeClr>
                </a:solidFill>
                <a:latin typeface="Fira Sans"/>
                <a:cs typeface="Calibri" panose="020F0502020204030204" pitchFamily="34" charset="0"/>
              </a:rPr>
              <a:t>--Address the strategies and resources (especially federal, state, local funded)that have been implemented and reflected in the data. (What’s working or not working and why?); </a:t>
            </a:r>
          </a:p>
          <a:p>
            <a:endParaRPr lang="en-US" dirty="0"/>
          </a:p>
        </p:txBody>
      </p:sp>
    </p:spTree>
    <p:extLst>
      <p:ext uri="{BB962C8B-B14F-4D97-AF65-F5344CB8AC3E}">
        <p14:creationId xmlns:p14="http://schemas.microsoft.com/office/powerpoint/2010/main" val="4051603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schoolwide CNA, what are the key priorities to focus on for the upcoming school year?  What role does the school counselor play in supporting these?  This information can support the analysis of the school counseling program and development of the school counseling program goals. </a:t>
            </a:r>
          </a:p>
          <a:p>
            <a:endParaRPr lang="en-US" dirty="0"/>
          </a:p>
          <a:p>
            <a:r>
              <a:rPr lang="en-US" dirty="0"/>
              <a:t>Both the Comprehensive School Counseling Plan and School Strategic Plan should reflect a clear connection in strategies, supports, and activities.</a:t>
            </a:r>
          </a:p>
        </p:txBody>
      </p:sp>
    </p:spTree>
    <p:extLst>
      <p:ext uri="{BB962C8B-B14F-4D97-AF65-F5344CB8AC3E}">
        <p14:creationId xmlns:p14="http://schemas.microsoft.com/office/powerpoint/2010/main" val="116268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solidFill>
                  <a:schemeClr val="tx1">
                    <a:lumMod val="85000"/>
                    <a:lumOff val="15000"/>
                  </a:schemeClr>
                </a:solidFill>
                <a:latin typeface="Fira Sans"/>
                <a:cs typeface="Calibri" panose="020F0502020204030204" pitchFamily="34" charset="0"/>
              </a:rPr>
              <a:t>5) Connect with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85000"/>
                    <a:lumOff val="15000"/>
                  </a:schemeClr>
                </a:solidFill>
                <a:latin typeface="Fira Sans"/>
                <a:cs typeface="Calibri" panose="020F0502020204030204" pitchFamily="34" charset="0"/>
              </a:rPr>
              <a:t>--Identify, examine, and select appropriate strategies and evidence-based interventions for implementation that will support long-term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85000"/>
                    <a:lumOff val="15000"/>
                  </a:schemeClr>
                </a:solidFill>
                <a:latin typeface="Fira Sans"/>
                <a:cs typeface="Calibri" panose="020F0502020204030204" pitchFamily="34" charset="0"/>
              </a:rPr>
              <a:t>--Revisit the strategic plan to make adjustments, based on the identified needs; develop goals, implementation strategies, and activities (action steps) to support the needs.</a:t>
            </a:r>
            <a:endParaRPr lang="en-US" sz="1400" b="0" dirty="0">
              <a:solidFill>
                <a:schemeClr val="tx1">
                  <a:lumMod val="85000"/>
                  <a:lumOff val="15000"/>
                </a:schemeClr>
              </a:solidFill>
              <a:latin typeface="Fira San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85000"/>
                  <a:lumOff val="15000"/>
                </a:schemeClr>
              </a:solidFill>
              <a:latin typeface="Fira San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85000"/>
                    <a:lumOff val="15000"/>
                  </a:schemeClr>
                </a:solidFill>
                <a:latin typeface="Fira Sans"/>
                <a:cs typeface="Calibri" panose="020F0502020204030204" pitchFamily="34" charset="0"/>
              </a:rPr>
              <a:t>Source:  </a:t>
            </a:r>
            <a:r>
              <a:rPr lang="en-US" sz="1400" b="0" i="1" dirty="0">
                <a:solidFill>
                  <a:schemeClr val="tx1">
                    <a:lumMod val="85000"/>
                    <a:lumOff val="15000"/>
                  </a:schemeClr>
                </a:solidFill>
                <a:latin typeface="Fira Sans"/>
                <a:cs typeface="Calibri" panose="020F0502020204030204" pitchFamily="34" charset="0"/>
              </a:rPr>
              <a:t>State Support Network: Partnering for School Improvement, Needs Assessment Guidebook</a:t>
            </a:r>
            <a:r>
              <a:rPr lang="en-US" sz="1400" b="0" dirty="0">
                <a:solidFill>
                  <a:schemeClr val="tx1">
                    <a:lumMod val="85000"/>
                    <a:lumOff val="15000"/>
                  </a:schemeClr>
                </a:solidFill>
                <a:latin typeface="Fira Sans"/>
                <a:cs typeface="Calibri" panose="020F0502020204030204" pitchFamily="34" charset="0"/>
              </a:rPr>
              <a:t>, Cary </a:t>
            </a:r>
            <a:r>
              <a:rPr lang="en-US" sz="1400" b="0" dirty="0" err="1">
                <a:solidFill>
                  <a:schemeClr val="tx1">
                    <a:lumMod val="85000"/>
                    <a:lumOff val="15000"/>
                  </a:schemeClr>
                </a:solidFill>
                <a:latin typeface="Fira Sans"/>
                <a:cs typeface="Calibri" panose="020F0502020204030204" pitchFamily="34" charset="0"/>
              </a:rPr>
              <a:t>Cuiccio</a:t>
            </a:r>
            <a:r>
              <a:rPr lang="en-US" sz="1400" b="0" dirty="0">
                <a:solidFill>
                  <a:schemeClr val="tx1">
                    <a:lumMod val="85000"/>
                    <a:lumOff val="15000"/>
                  </a:schemeClr>
                </a:solidFill>
                <a:latin typeface="Fira Sans"/>
                <a:cs typeface="Calibri" panose="020F0502020204030204" pitchFamily="34" charset="0"/>
              </a:rPr>
              <a:t> &amp; Marie </a:t>
            </a:r>
            <a:r>
              <a:rPr lang="en-US" sz="1400" b="0" dirty="0" err="1">
                <a:solidFill>
                  <a:schemeClr val="tx1">
                    <a:lumMod val="85000"/>
                    <a:lumOff val="15000"/>
                  </a:schemeClr>
                </a:solidFill>
                <a:latin typeface="Fira Sans"/>
                <a:cs typeface="Calibri" panose="020F0502020204030204" pitchFamily="34" charset="0"/>
              </a:rPr>
              <a:t>Husby</a:t>
            </a:r>
            <a:r>
              <a:rPr lang="en-US" sz="1400" b="0" dirty="0">
                <a:solidFill>
                  <a:schemeClr val="tx1">
                    <a:lumMod val="85000"/>
                    <a:lumOff val="15000"/>
                  </a:schemeClr>
                </a:solidFill>
                <a:latin typeface="Fira Sans"/>
                <a:cs typeface="Calibri" panose="020F0502020204030204" pitchFamily="34" charset="0"/>
              </a:rPr>
              <a:t>-Slater, May 2018.  </a:t>
            </a:r>
            <a:endParaRPr lang="en-US" sz="1400" b="1" dirty="0">
              <a:solidFill>
                <a:schemeClr val="tx1">
                  <a:lumMod val="85000"/>
                  <a:lumOff val="15000"/>
                </a:schemeClr>
              </a:solidFill>
              <a:latin typeface="Fira Sans"/>
              <a:cs typeface="Calibri" panose="020F0502020204030204" pitchFamily="34" charset="0"/>
            </a:endParaRPr>
          </a:p>
          <a:p>
            <a:pPr marL="0" indent="0">
              <a:buNone/>
            </a:pPr>
            <a:r>
              <a:rPr lang="en-US" sz="1400" b="1" dirty="0">
                <a:solidFill>
                  <a:schemeClr val="tx1">
                    <a:lumMod val="85000"/>
                    <a:lumOff val="15000"/>
                  </a:schemeClr>
                </a:solidFill>
                <a:latin typeface="Fira Sans"/>
                <a:cs typeface="Calibri" panose="020F0502020204030204" pitchFamily="34" charset="0"/>
              </a:rPr>
              <a:t> </a:t>
            </a:r>
          </a:p>
          <a:p>
            <a:pPr marL="0" indent="0">
              <a:buNone/>
            </a:pPr>
            <a:r>
              <a:rPr lang="en-US" sz="1400" b="1" i="0" u="none" dirty="0">
                <a:solidFill>
                  <a:schemeClr val="tx1">
                    <a:lumMod val="85000"/>
                    <a:lumOff val="15000"/>
                  </a:schemeClr>
                </a:solidFill>
                <a:latin typeface="Fira Sans"/>
                <a:cs typeface="Calibri" panose="020F0502020204030204" pitchFamily="34" charset="0"/>
              </a:rPr>
              <a:t>Remember:  </a:t>
            </a:r>
            <a:r>
              <a:rPr lang="en-US" sz="1200" i="1" u="sng" dirty="0"/>
              <a:t>The consolidated funding application and strategic plan activities must tie back to the comprehensive needs assessment.</a:t>
            </a:r>
          </a:p>
          <a:p>
            <a:pPr marL="0" indent="0">
              <a:buNone/>
            </a:pPr>
            <a:endParaRPr lang="en-US" sz="1200" i="0" u="none" dirty="0"/>
          </a:p>
          <a:p>
            <a:endParaRPr lang="en-US" dirty="0"/>
          </a:p>
        </p:txBody>
      </p:sp>
    </p:spTree>
    <p:extLst>
      <p:ext uri="{BB962C8B-B14F-4D97-AF65-F5344CB8AC3E}">
        <p14:creationId xmlns:p14="http://schemas.microsoft.com/office/powerpoint/2010/main" val="215359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5908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4326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1046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3789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201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736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0857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Action Steps: </a:t>
            </a:r>
            <a:r>
              <a:rPr lang="en-US" sz="1200" dirty="0"/>
              <a:t>implementation of the strategy</a:t>
            </a:r>
            <a:endParaRPr lang="en-US" dirty="0"/>
          </a:p>
        </p:txBody>
      </p:sp>
    </p:spTree>
    <p:extLst>
      <p:ext uri="{BB962C8B-B14F-4D97-AF65-F5344CB8AC3E}">
        <p14:creationId xmlns:p14="http://schemas.microsoft.com/office/powerpoint/2010/main" val="419267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and adjust, monitor and adjust” </a:t>
            </a:r>
            <a:r>
              <a:rPr lang="en-US" dirty="0" err="1"/>
              <a:t>Lezotte</a:t>
            </a:r>
            <a:r>
              <a:rPr lang="en-US" dirty="0"/>
              <a:t> and </a:t>
            </a:r>
            <a:r>
              <a:rPr lang="en-US" dirty="0" err="1"/>
              <a:t>Synder</a:t>
            </a:r>
            <a:r>
              <a:rPr lang="en-US" dirty="0"/>
              <a:t>, </a:t>
            </a:r>
            <a:r>
              <a:rPr lang="en-US" i="1" dirty="0"/>
              <a:t>What Effective Schools Do</a:t>
            </a:r>
          </a:p>
        </p:txBody>
      </p:sp>
    </p:spTree>
    <p:extLst>
      <p:ext uri="{BB962C8B-B14F-4D97-AF65-F5344CB8AC3E}">
        <p14:creationId xmlns:p14="http://schemas.microsoft.com/office/powerpoint/2010/main" val="1948396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392157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the draft of the plan before entering it into GPS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draft plan with staff, student leadership, LSIC, etc.</a:t>
            </a:r>
          </a:p>
          <a:p>
            <a:r>
              <a:rPr lang="en-US" dirty="0"/>
              <a:t>-Make final edits to the draft plan then enter the plan into the GPS platform.  (Note:  Designated individuals can be given Plan entry level access to the GPS plan.  Contact your district superintendent’s office to obtain access.  The GPS login is accessible with your Office 365 credentials.); Work with district leadership to work in conjunction with district focus areas/initiatives.</a:t>
            </a:r>
          </a:p>
          <a:p>
            <a:r>
              <a:rPr lang="en-US" dirty="0"/>
              <a:t>-Decide a progress monitoring timeline to review the plan (ex. Monthly, bi-monthly, each semester, etc.)</a:t>
            </a:r>
          </a:p>
          <a:p>
            <a:r>
              <a:rPr lang="en-US" dirty="0"/>
              <a:t>--input progress notes/data reviews into narrative (maintain as a diary) </a:t>
            </a:r>
          </a:p>
          <a:p>
            <a:r>
              <a:rPr lang="en-US" dirty="0"/>
              <a:t>--tweak/update goals and action steps as needed</a:t>
            </a:r>
          </a:p>
          <a:p>
            <a:r>
              <a:rPr lang="en-US" dirty="0"/>
              <a:t>-Use this progress information to guide next years plan</a:t>
            </a:r>
          </a:p>
          <a:p>
            <a:endParaRPr lang="en-US" dirty="0"/>
          </a:p>
          <a:p>
            <a:endParaRPr lang="en-US" dirty="0"/>
          </a:p>
        </p:txBody>
      </p:sp>
    </p:spTree>
    <p:extLst>
      <p:ext uri="{BB962C8B-B14F-4D97-AF65-F5344CB8AC3E}">
        <p14:creationId xmlns:p14="http://schemas.microsoft.com/office/powerpoint/2010/main" val="164877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2609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gets monitored</a:t>
            </a:r>
            <a:r>
              <a:rPr lang="en-US"/>
              <a:t>, gets done!</a:t>
            </a:r>
            <a:endParaRPr lang="en-US" dirty="0"/>
          </a:p>
          <a:p>
            <a:endParaRPr lang="en-US" dirty="0"/>
          </a:p>
        </p:txBody>
      </p:sp>
    </p:spTree>
    <p:extLst>
      <p:ext uri="{BB962C8B-B14F-4D97-AF65-F5344CB8AC3E}">
        <p14:creationId xmlns:p14="http://schemas.microsoft.com/office/powerpoint/2010/main" val="1048998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808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808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74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WV strategic planning process is reflective of the WV Standards for Effective Schools.</a:t>
            </a:r>
          </a:p>
          <a:p>
            <a:endParaRPr lang="en-US" dirty="0"/>
          </a:p>
        </p:txBody>
      </p:sp>
    </p:spTree>
    <p:extLst>
      <p:ext uri="{BB962C8B-B14F-4D97-AF65-F5344CB8AC3E}">
        <p14:creationId xmlns:p14="http://schemas.microsoft.com/office/powerpoint/2010/main" val="217039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ESEA required components</a:t>
            </a:r>
          </a:p>
          <a:p>
            <a:r>
              <a:rPr lang="en-US" dirty="0"/>
              <a:t>CSI school improvement plan</a:t>
            </a:r>
          </a:p>
        </p:txBody>
      </p:sp>
    </p:spTree>
    <p:extLst>
      <p:ext uri="{BB962C8B-B14F-4D97-AF65-F5344CB8AC3E}">
        <p14:creationId xmlns:p14="http://schemas.microsoft.com/office/powerpoint/2010/main" val="230836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348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Comprehensive Needs Assessment definition: What is it?  </a:t>
            </a:r>
            <a:r>
              <a:rPr lang="en-US" sz="1400" dirty="0"/>
              <a:t>An attempt to assess or measure a perceived or actual need by collecting data (from various sources) to document a challenge that exists</a:t>
            </a:r>
          </a:p>
          <a:p>
            <a:pPr marL="0" indent="0">
              <a:buNone/>
            </a:pPr>
            <a:endParaRPr lang="en-US" sz="1400" i="0" u="none" dirty="0"/>
          </a:p>
          <a:p>
            <a:r>
              <a:rPr lang="en-US" sz="1400" dirty="0">
                <a:solidFill>
                  <a:srgbClr val="5B9BD5">
                    <a:lumMod val="50000"/>
                  </a:srgbClr>
                </a:solidFill>
              </a:rPr>
              <a:t>Data sources (evidence) also result from practices, strategies, and interventions provided…Remember to maintain data on funding activities, such as support staffing from Title I/School Improvement/CIS funds, purchased programs, and supplemental resources; blended funding activities, and state/local initiatives.</a:t>
            </a:r>
            <a:endParaRPr lang="en-US" sz="1400" dirty="0"/>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indent="0">
              <a:buNone/>
            </a:pPr>
            <a:r>
              <a:rPr lang="en-US" sz="1400" b="1" dirty="0">
                <a:solidFill>
                  <a:schemeClr val="tx1">
                    <a:lumMod val="85000"/>
                    <a:lumOff val="15000"/>
                  </a:schemeClr>
                </a:solidFill>
                <a:latin typeface="Fira Sans"/>
                <a:cs typeface="Calibri" panose="020F0502020204030204" pitchFamily="34" charset="0"/>
              </a:rPr>
              <a:t>1) Plan: </a:t>
            </a:r>
          </a:p>
          <a:p>
            <a:pPr marL="0" indent="0">
              <a:buNone/>
            </a:pPr>
            <a:r>
              <a:rPr lang="en-US" sz="1400" b="1" dirty="0">
                <a:solidFill>
                  <a:schemeClr val="tx1">
                    <a:lumMod val="85000"/>
                    <a:lumOff val="15000"/>
                  </a:schemeClr>
                </a:solidFill>
                <a:latin typeface="Fira Sans"/>
                <a:cs typeface="Calibri" panose="020F0502020204030204" pitchFamily="34" charset="0"/>
              </a:rPr>
              <a:t>--What is the framework of the needs assessment? Demographics, Academics (ELA, Math, ELs), High School/Student Success, Attendance/Behavior, Educator Effectiveness; What do we need to know or understand about each of these topics (instruction, assessment, achievement, climate, etc.)</a:t>
            </a:r>
          </a:p>
          <a:p>
            <a:pPr marL="0" indent="0">
              <a:buNone/>
            </a:pPr>
            <a:r>
              <a:rPr lang="en-US" sz="1400" b="1" dirty="0">
                <a:solidFill>
                  <a:schemeClr val="tx1">
                    <a:lumMod val="85000"/>
                    <a:lumOff val="15000"/>
                  </a:schemeClr>
                </a:solidFill>
                <a:latin typeface="Fira Sans"/>
                <a:cs typeface="Calibri" panose="020F0502020204030204" pitchFamily="34" charset="0"/>
              </a:rPr>
              <a:t>--Who are the key stakeholders who need to be engaged and at what points in the process? Different stakeholders may be engaged at different levels during the process; be intentional and transparent regarding communication</a:t>
            </a:r>
          </a:p>
          <a:p>
            <a:pPr marL="0" indent="0">
              <a:buNone/>
            </a:pPr>
            <a:r>
              <a:rPr lang="en-US" sz="1400" b="1" dirty="0">
                <a:solidFill>
                  <a:schemeClr val="tx1">
                    <a:lumMod val="85000"/>
                    <a:lumOff val="15000"/>
                  </a:schemeClr>
                </a:solidFill>
                <a:latin typeface="Fira Sans"/>
                <a:cs typeface="Calibri" panose="020F0502020204030204" pitchFamily="34" charset="0"/>
              </a:rPr>
              <a:t>--Establish actions, timelines, and responsibilities for all related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85000"/>
                  <a:lumOff val="15000"/>
                </a:schemeClr>
              </a:solidFill>
              <a:latin typeface="Fira San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85000"/>
                    <a:lumOff val="15000"/>
                  </a:schemeClr>
                </a:solidFill>
                <a:latin typeface="Fira Sans"/>
                <a:cs typeface="Calibri" panose="020F0502020204030204" pitchFamily="34" charset="0"/>
              </a:rPr>
              <a:t>Source:  </a:t>
            </a:r>
            <a:r>
              <a:rPr lang="en-US" sz="1400" b="0" i="1" dirty="0">
                <a:solidFill>
                  <a:schemeClr val="tx1">
                    <a:lumMod val="85000"/>
                    <a:lumOff val="15000"/>
                  </a:schemeClr>
                </a:solidFill>
                <a:latin typeface="Fira Sans"/>
                <a:cs typeface="Calibri" panose="020F0502020204030204" pitchFamily="34" charset="0"/>
              </a:rPr>
              <a:t>State Support Network: Partnering for School Improvement, Needs Assessment Guidebook</a:t>
            </a:r>
            <a:r>
              <a:rPr lang="en-US" sz="1400" b="0" dirty="0">
                <a:solidFill>
                  <a:schemeClr val="tx1">
                    <a:lumMod val="85000"/>
                    <a:lumOff val="15000"/>
                  </a:schemeClr>
                </a:solidFill>
                <a:latin typeface="Fira Sans"/>
                <a:cs typeface="Calibri" panose="020F0502020204030204" pitchFamily="34" charset="0"/>
              </a:rPr>
              <a:t>, Cary </a:t>
            </a:r>
            <a:r>
              <a:rPr lang="en-US" sz="1400" b="0" dirty="0" err="1">
                <a:solidFill>
                  <a:schemeClr val="tx1">
                    <a:lumMod val="85000"/>
                    <a:lumOff val="15000"/>
                  </a:schemeClr>
                </a:solidFill>
                <a:latin typeface="Fira Sans"/>
                <a:cs typeface="Calibri" panose="020F0502020204030204" pitchFamily="34" charset="0"/>
              </a:rPr>
              <a:t>Cuiccio</a:t>
            </a:r>
            <a:r>
              <a:rPr lang="en-US" sz="1400" b="0" dirty="0">
                <a:solidFill>
                  <a:schemeClr val="tx1">
                    <a:lumMod val="85000"/>
                    <a:lumOff val="15000"/>
                  </a:schemeClr>
                </a:solidFill>
                <a:latin typeface="Fira Sans"/>
                <a:cs typeface="Calibri" panose="020F0502020204030204" pitchFamily="34" charset="0"/>
              </a:rPr>
              <a:t> &amp; Marie </a:t>
            </a:r>
            <a:r>
              <a:rPr lang="en-US" sz="1400" b="0" dirty="0" err="1">
                <a:solidFill>
                  <a:schemeClr val="tx1">
                    <a:lumMod val="85000"/>
                    <a:lumOff val="15000"/>
                  </a:schemeClr>
                </a:solidFill>
                <a:latin typeface="Fira Sans"/>
                <a:cs typeface="Calibri" panose="020F0502020204030204" pitchFamily="34" charset="0"/>
              </a:rPr>
              <a:t>Husby</a:t>
            </a:r>
            <a:r>
              <a:rPr lang="en-US" sz="1400" b="0" dirty="0">
                <a:solidFill>
                  <a:schemeClr val="tx1">
                    <a:lumMod val="85000"/>
                    <a:lumOff val="15000"/>
                  </a:schemeClr>
                </a:solidFill>
                <a:latin typeface="Fira Sans"/>
                <a:cs typeface="Calibri" panose="020F0502020204030204" pitchFamily="34" charset="0"/>
              </a:rPr>
              <a:t>-Slater, May 2018.  </a:t>
            </a:r>
            <a:endParaRPr lang="en-US" sz="1400" b="1" dirty="0">
              <a:solidFill>
                <a:schemeClr val="tx1">
                  <a:lumMod val="85000"/>
                  <a:lumOff val="15000"/>
                </a:schemeClr>
              </a:solidFill>
              <a:latin typeface="Fira Sans"/>
              <a:cs typeface="Calibri" panose="020F0502020204030204" pitchFamily="34" charset="0"/>
            </a:endParaRPr>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indent="0">
              <a:buNone/>
            </a:pPr>
            <a:endParaRPr lang="en-US" sz="1400" b="1" dirty="0">
              <a:solidFill>
                <a:schemeClr val="tx1">
                  <a:lumMod val="85000"/>
                  <a:lumOff val="15000"/>
                </a:schemeClr>
              </a:solidFill>
              <a:latin typeface="Fira Sans"/>
              <a:cs typeface="Calibri" panose="020F0502020204030204" pitchFamily="34" charset="0"/>
            </a:endParaRPr>
          </a:p>
        </p:txBody>
      </p:sp>
    </p:spTree>
    <p:extLst>
      <p:ext uri="{BB962C8B-B14F-4D97-AF65-F5344CB8AC3E}">
        <p14:creationId xmlns:p14="http://schemas.microsoft.com/office/powerpoint/2010/main" val="384784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Comprehensive School Counseling Plan also includes a team, comprised of the same types of stakeholders as the school strategic planning team.  Are representatives shared between both of these teams?  Are they able to share information/progress results between to the two teams to connect the work?</a:t>
            </a:r>
          </a:p>
          <a:p>
            <a:endParaRPr lang="en-US" dirty="0"/>
          </a:p>
          <a:p>
            <a:r>
              <a:rPr lang="en-US" dirty="0"/>
              <a:t>On the school counseling plan, it indicates a meeting schedule and the role the support team plays in implementing/monitoring the plan.  This is the same expectation for the a schoolwide improvement plan (strategic plan).</a:t>
            </a:r>
          </a:p>
        </p:txBody>
      </p:sp>
    </p:spTree>
    <p:extLst>
      <p:ext uri="{BB962C8B-B14F-4D97-AF65-F5344CB8AC3E}">
        <p14:creationId xmlns:p14="http://schemas.microsoft.com/office/powerpoint/2010/main" val="45899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district/school is strongly encouraged to use various data sources to identify strengths and weaknesses across all areas, in order to get a thorough picture of performance, obstacles, and priority needs.  For the school counseling program, this information guides the work of the school counselor in developing program improvement goals to strengthen student and school outcomes.  These data results and prioritized needs are shared between school counselors, administrators, school strategic planning team and advisory councils, both at the end of the year to share progress toward goal attainment (to develop the plan for next year) and at the beginning of the year to review current priorities and needed supports to achieve goals.  It is critical for the school strategic planning process and the school counseling program plan be aligned and a collaborative process.</a:t>
            </a:r>
          </a:p>
        </p:txBody>
      </p:sp>
    </p:spTree>
    <p:extLst>
      <p:ext uri="{BB962C8B-B14F-4D97-AF65-F5344CB8AC3E}">
        <p14:creationId xmlns:p14="http://schemas.microsoft.com/office/powerpoint/2010/main" val="3217229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356326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426274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24183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08246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225085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67779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23452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80976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229474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35774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8394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471371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flickr.com/photos/winning-information/232586536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image" Target="../media/image15.png"/><Relationship Id="rId4" Type="http://schemas.openxmlformats.org/officeDocument/2006/relationships/hyperlink" Target="https://www.freeimageslive.co.uk/free_stock_image/notes-noticeboard-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ft.vanderbilt.edu/guides-sub-pages/active-learni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ies.ed.gov/ncee/wwc/"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www.blueprintsprograms.org/" TargetMode="External"/><Relationship Id="rId4" Type="http://schemas.openxmlformats.org/officeDocument/2006/relationships/hyperlink" Target="https://tinyurl.com/SI-evidencebase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pixabay.com/illustrations/idea-plan-action-success-concept-185559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spreadsheets/d/1PHvKtv7cGJ5HMeC-wUM5KMDebLs4LLuJwcjqfQJntUo/edit?copiedFromTrash#gid=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spreadsheets/d/1PHvKtv7cGJ5HMeC-wUM5KMDebLs4LLuJwcjqfQJntUo/edit?copiedFromTrash#gid=0"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0.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statesupportnetwork.ed.gov/system/files/needsassessmentguidebook-508_003.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wvdegps.k12.wv.us/DocumentLibrary/Default.aspx?ccipSessionKey=637497076170380754" TargetMode="External"/><Relationship Id="rId4" Type="http://schemas.openxmlformats.org/officeDocument/2006/relationships/hyperlink" Target="http://www.partnersforeachandeverychild.org/Publications/P4_District%20Guide_12.11.16.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eb.microsoftstream.com/video/cbdedf6c-cda9-401b-a974-6b505bcc5727"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s://web.microsoftstream.com/video/8e980227-e50f-4233-9a56-843a58265412" TargetMode="External"/><Relationship Id="rId5" Type="http://schemas.openxmlformats.org/officeDocument/2006/relationships/hyperlink" Target="https://web.microsoftstream.com/video/70198a42-0931-4b80-a096-207331a42891" TargetMode="External"/><Relationship Id="rId4" Type="http://schemas.openxmlformats.org/officeDocument/2006/relationships/hyperlink" Target="https://web.microsoftstream.com/video/e56978d9-4ffc-4e3f-8cf7-5ea0d309c749"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mmoore@k12.wv.us"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mommieonassis.blogspot.com/2012/05/teacher-appreciation-20-gift-ideas.html" TargetMode="Externa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creativecommons.org/licenses/by-nc-sa/3.0/" TargetMode="External"/><Relationship Id="rId5" Type="http://schemas.openxmlformats.org/officeDocument/2006/relationships/hyperlink" Target="https://www.peoplematters.in/article/strategic-hr/what-would-you-look-for-in-a-potential-hire-15946"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ngall.com/team-work-p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400" y="5325367"/>
            <a:ext cx="8158163" cy="1713781"/>
          </a:xfrm>
        </p:spPr>
        <p:txBody>
          <a:bodyPr>
            <a:normAutofit fontScale="90000"/>
          </a:bodyPr>
          <a:lstStyle/>
          <a:p>
            <a:r>
              <a:rPr lang="en-US" dirty="0"/>
              <a:t>Tips for Purposeful Planning:</a:t>
            </a:r>
            <a:br>
              <a:rPr lang="en-US" dirty="0"/>
            </a:br>
            <a:r>
              <a:rPr lang="en-US" sz="3600" dirty="0"/>
              <a:t>Connecting School Counseling &amp; School Strategic Planning</a:t>
            </a:r>
            <a:br>
              <a:rPr lang="en-US" dirty="0"/>
            </a:br>
            <a:br>
              <a:rPr lang="en-US" dirty="0"/>
            </a:br>
            <a:r>
              <a:rPr lang="en-US" sz="3100" dirty="0">
                <a:latin typeface="Monotype Corsiva" panose="03010101010201010101" pitchFamily="66" charset="0"/>
              </a:rPr>
              <a:t>presented by Michelle Leftwich, WVDE Coordinator</a:t>
            </a:r>
            <a:br>
              <a:rPr lang="en-US" dirty="0"/>
            </a:br>
            <a:endParaRPr lang="en-US" dirty="0"/>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601BF6EE-80D0-4F54-A7EF-3FC612BC68FD}"/>
              </a:ext>
            </a:extLst>
          </p:cNvPr>
          <p:cNvSpPr txBox="1">
            <a:spLocks/>
          </p:cNvSpPr>
          <p:nvPr/>
        </p:nvSpPr>
        <p:spPr>
          <a:xfrm>
            <a:off x="1531660" y="5280748"/>
            <a:ext cx="6080679" cy="768900"/>
          </a:xfrm>
          <a:prstGeom prst="rect">
            <a:avLst/>
          </a:prstGeom>
        </p:spPr>
        <p:txBody>
          <a:bodyPr>
            <a:normAutofit fontScale="62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endParaRPr lang="en-US" b="1" i="1" dirty="0">
              <a:solidFill>
                <a:srgbClr val="00B050"/>
              </a:solidFill>
            </a:endParaRPr>
          </a:p>
          <a:p>
            <a:pPr marL="0" indent="0">
              <a:buFont typeface="Arial"/>
              <a:buNone/>
            </a:pPr>
            <a:endParaRPr lang="en-US" sz="1950" b="1" dirty="0"/>
          </a:p>
          <a:p>
            <a:pPr marL="0" indent="0">
              <a:buFont typeface="Arial"/>
              <a:buNone/>
            </a:pPr>
            <a:r>
              <a:rPr lang="en-US" sz="2500" dirty="0">
                <a:latin typeface="Calibri" panose="020F0502020204030204" pitchFamily="34" charset="0"/>
                <a:cs typeface="Calibri" panose="020F0502020204030204" pitchFamily="34" charset="0"/>
              </a:rPr>
              <a:t>State Support Network, Needs Assessment Guidebook, pg. 8, May 2018</a:t>
            </a:r>
          </a:p>
        </p:txBody>
      </p:sp>
      <p:pic>
        <p:nvPicPr>
          <p:cNvPr id="7" name="Picture 6">
            <a:extLst>
              <a:ext uri="{FF2B5EF4-FFF2-40B4-BE49-F238E27FC236}">
                <a16:creationId xmlns:a16="http://schemas.microsoft.com/office/drawing/2014/main" id="{4BCAFD6D-6C97-4B59-AF80-B0C2679B880F}"/>
              </a:ext>
            </a:extLst>
          </p:cNvPr>
          <p:cNvPicPr/>
          <p:nvPr/>
        </p:nvPicPr>
        <p:blipFill rotWithShape="1">
          <a:blip r:embed="rId3">
            <a:extLst>
              <a:ext uri="{28A0092B-C50C-407E-A947-70E740481C1C}">
                <a14:useLocalDpi xmlns:a14="http://schemas.microsoft.com/office/drawing/2010/main" val="0"/>
              </a:ext>
            </a:extLst>
          </a:blip>
          <a:srcRect l="20834" t="17379" r="19070" b="58690"/>
          <a:stretch/>
        </p:blipFill>
        <p:spPr bwMode="auto">
          <a:xfrm>
            <a:off x="229662" y="1174360"/>
            <a:ext cx="8799816" cy="214729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EE8D864-01A4-40DF-935D-C1A2E8C8D733}"/>
              </a:ext>
            </a:extLst>
          </p:cNvPr>
          <p:cNvSpPr txBox="1"/>
          <p:nvPr/>
        </p:nvSpPr>
        <p:spPr>
          <a:xfrm>
            <a:off x="3943810" y="3169561"/>
            <a:ext cx="1371521" cy="1754326"/>
          </a:xfrm>
          <a:prstGeom prst="rect">
            <a:avLst/>
          </a:prstGeom>
          <a:solidFill>
            <a:schemeClr val="accent1">
              <a:lumMod val="75000"/>
              <a:alpha val="55000"/>
            </a:schemeClr>
          </a:solidFill>
        </p:spPr>
        <p:txBody>
          <a:bodyPr wrap="square" rtlCol="0">
            <a:spAutoFit/>
          </a:bodyPr>
          <a:lstStyle/>
          <a:p>
            <a:r>
              <a:rPr lang="en-US" dirty="0"/>
              <a:t>Why does the data look the way that it does (root cause)?</a:t>
            </a:r>
          </a:p>
        </p:txBody>
      </p:sp>
      <p:sp>
        <p:nvSpPr>
          <p:cNvPr id="10" name="TextBox 9">
            <a:extLst>
              <a:ext uri="{FF2B5EF4-FFF2-40B4-BE49-F238E27FC236}">
                <a16:creationId xmlns:a16="http://schemas.microsoft.com/office/drawing/2014/main" id="{108FC336-4A39-4796-80F3-453F5D87ECE7}"/>
              </a:ext>
            </a:extLst>
          </p:cNvPr>
          <p:cNvSpPr txBox="1"/>
          <p:nvPr/>
        </p:nvSpPr>
        <p:spPr>
          <a:xfrm>
            <a:off x="2225988" y="3140530"/>
            <a:ext cx="1480050" cy="2308324"/>
          </a:xfrm>
          <a:prstGeom prst="rect">
            <a:avLst/>
          </a:prstGeom>
          <a:solidFill>
            <a:srgbClr val="00B050">
              <a:alpha val="29000"/>
            </a:srgbClr>
          </a:solidFill>
        </p:spPr>
        <p:txBody>
          <a:bodyPr wrap="square" rtlCol="0">
            <a:spAutoFit/>
          </a:bodyPr>
          <a:lstStyle/>
          <a:p>
            <a:r>
              <a:rPr lang="en-US" dirty="0"/>
              <a:t>What various forms of data will be collected? How will it be organized and presented?</a:t>
            </a:r>
          </a:p>
        </p:txBody>
      </p:sp>
      <p:sp>
        <p:nvSpPr>
          <p:cNvPr id="11" name="TextBox 10">
            <a:extLst>
              <a:ext uri="{FF2B5EF4-FFF2-40B4-BE49-F238E27FC236}">
                <a16:creationId xmlns:a16="http://schemas.microsoft.com/office/drawing/2014/main" id="{C36B41EB-C6F7-4843-B5D4-68384A9A6941}"/>
              </a:ext>
            </a:extLst>
          </p:cNvPr>
          <p:cNvSpPr txBox="1"/>
          <p:nvPr/>
        </p:nvSpPr>
        <p:spPr>
          <a:xfrm>
            <a:off x="599058" y="3140531"/>
            <a:ext cx="1369442" cy="1200329"/>
          </a:xfrm>
          <a:prstGeom prst="rect">
            <a:avLst/>
          </a:prstGeom>
          <a:solidFill>
            <a:srgbClr val="FFC000">
              <a:alpha val="26000"/>
            </a:srgbClr>
          </a:solidFill>
        </p:spPr>
        <p:txBody>
          <a:bodyPr wrap="square" rtlCol="0">
            <a:spAutoFit/>
          </a:bodyPr>
          <a:lstStyle/>
          <a:p>
            <a:r>
              <a:rPr lang="en-US" dirty="0"/>
              <a:t>What is the framework? Who will be involved?</a:t>
            </a:r>
          </a:p>
        </p:txBody>
      </p:sp>
      <p:sp>
        <p:nvSpPr>
          <p:cNvPr id="12" name="TextBox 11">
            <a:extLst>
              <a:ext uri="{FF2B5EF4-FFF2-40B4-BE49-F238E27FC236}">
                <a16:creationId xmlns:a16="http://schemas.microsoft.com/office/drawing/2014/main" id="{8D68B402-287F-47ED-8E21-1DB0863F58DD}"/>
              </a:ext>
            </a:extLst>
          </p:cNvPr>
          <p:cNvSpPr txBox="1"/>
          <p:nvPr/>
        </p:nvSpPr>
        <p:spPr>
          <a:xfrm>
            <a:off x="5553103" y="3140530"/>
            <a:ext cx="1395795" cy="2031325"/>
          </a:xfrm>
          <a:prstGeom prst="rect">
            <a:avLst/>
          </a:prstGeom>
          <a:solidFill>
            <a:srgbClr val="434A8D">
              <a:alpha val="54000"/>
            </a:srgbClr>
          </a:solidFill>
        </p:spPr>
        <p:txBody>
          <a:bodyPr wrap="square" rtlCol="0">
            <a:spAutoFit/>
          </a:bodyPr>
          <a:lstStyle/>
          <a:p>
            <a:r>
              <a:rPr lang="en-US" dirty="0"/>
              <a:t>How will the focus be narrowed into a manageable, key set of priorities?</a:t>
            </a:r>
          </a:p>
        </p:txBody>
      </p:sp>
      <p:sp>
        <p:nvSpPr>
          <p:cNvPr id="13" name="TextBox 12">
            <a:extLst>
              <a:ext uri="{FF2B5EF4-FFF2-40B4-BE49-F238E27FC236}">
                <a16:creationId xmlns:a16="http://schemas.microsoft.com/office/drawing/2014/main" id="{0DA8C784-4752-4AD8-B573-64158C1A4ED6}"/>
              </a:ext>
            </a:extLst>
          </p:cNvPr>
          <p:cNvSpPr txBox="1"/>
          <p:nvPr/>
        </p:nvSpPr>
        <p:spPr>
          <a:xfrm>
            <a:off x="7162395" y="3140531"/>
            <a:ext cx="1480049" cy="2308324"/>
          </a:xfrm>
          <a:prstGeom prst="rect">
            <a:avLst/>
          </a:prstGeom>
          <a:solidFill>
            <a:srgbClr val="660066">
              <a:alpha val="45882"/>
            </a:srgbClr>
          </a:solidFill>
        </p:spPr>
        <p:txBody>
          <a:bodyPr wrap="square" rtlCol="0">
            <a:spAutoFit/>
          </a:bodyPr>
          <a:lstStyle/>
          <a:p>
            <a:r>
              <a:rPr lang="en-US" dirty="0"/>
              <a:t>What evidence-based strategies/</a:t>
            </a:r>
          </a:p>
          <a:p>
            <a:r>
              <a:rPr lang="en-US" dirty="0"/>
              <a:t>interventions will support long-term change?</a:t>
            </a:r>
          </a:p>
        </p:txBody>
      </p:sp>
      <p:sp>
        <p:nvSpPr>
          <p:cNvPr id="14" name="Title 1">
            <a:extLst>
              <a:ext uri="{FF2B5EF4-FFF2-40B4-BE49-F238E27FC236}">
                <a16:creationId xmlns:a16="http://schemas.microsoft.com/office/drawing/2014/main" id="{CE9BE9FE-F677-4898-A337-BE17615A2632}"/>
              </a:ext>
            </a:extLst>
          </p:cNvPr>
          <p:cNvSpPr>
            <a:spLocks noGrp="1"/>
          </p:cNvSpPr>
          <p:nvPr>
            <p:ph type="title"/>
          </p:nvPr>
        </p:nvSpPr>
        <p:spPr>
          <a:xfrm>
            <a:off x="298939" y="0"/>
            <a:ext cx="8527427" cy="1400159"/>
          </a:xfrm>
        </p:spPr>
        <p:txBody>
          <a:bodyPr/>
          <a:lstStyle/>
          <a:p>
            <a:r>
              <a:rPr lang="en-US" dirty="0">
                <a:highlight>
                  <a:srgbClr val="FFFF00"/>
                </a:highlight>
              </a:rPr>
              <a:t>Tip #4 Collect and Organize Data</a:t>
            </a:r>
          </a:p>
        </p:txBody>
      </p:sp>
      <p:sp>
        <p:nvSpPr>
          <p:cNvPr id="15" name="Left Arrow 9">
            <a:extLst>
              <a:ext uri="{FF2B5EF4-FFF2-40B4-BE49-F238E27FC236}">
                <a16:creationId xmlns:a16="http://schemas.microsoft.com/office/drawing/2014/main" id="{93003849-1748-4FB6-88AE-10FD916B680B}"/>
              </a:ext>
            </a:extLst>
          </p:cNvPr>
          <p:cNvSpPr/>
          <p:nvPr/>
        </p:nvSpPr>
        <p:spPr>
          <a:xfrm rot="16200000">
            <a:off x="2573334" y="887806"/>
            <a:ext cx="518601" cy="5882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3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5C9B2F-33B1-4D81-873A-A7ABA0C96CEA}"/>
              </a:ext>
            </a:extLst>
          </p:cNvPr>
          <p:cNvPicPr>
            <a:picLocks noChangeAspect="1"/>
          </p:cNvPicPr>
          <p:nvPr/>
        </p:nvPicPr>
        <p:blipFill rotWithShape="1">
          <a:blip r:embed="rId3"/>
          <a:srcRect l="17714" t="10000" r="22285" b="8222"/>
          <a:stretch/>
        </p:blipFill>
        <p:spPr>
          <a:xfrm>
            <a:off x="202475" y="0"/>
            <a:ext cx="8739050" cy="5915296"/>
          </a:xfrm>
          <a:prstGeom prst="rect">
            <a:avLst/>
          </a:prstGeom>
        </p:spPr>
      </p:pic>
    </p:spTree>
    <p:extLst>
      <p:ext uri="{BB962C8B-B14F-4D97-AF65-F5344CB8AC3E}">
        <p14:creationId xmlns:p14="http://schemas.microsoft.com/office/powerpoint/2010/main" val="3907796454"/>
      </p:ext>
    </p:extLst>
  </p:cSld>
  <p:clrMapOvr>
    <a:masterClrMapping/>
  </p:clrMapOvr>
  <mc:AlternateContent xmlns:mc="http://schemas.openxmlformats.org/markup-compatibility/2006" xmlns:p14="http://schemas.microsoft.com/office/powerpoint/2010/main">
    <mc:Choice Requires="p14">
      <p:transition spd="slow" p14:dur="2000" advTm="39486"/>
    </mc:Choice>
    <mc:Fallback xmlns="">
      <p:transition spd="slow" advTm="3948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13FF3-586B-484A-978A-3E7643BFBFB0}"/>
              </a:ext>
            </a:extLst>
          </p:cNvPr>
          <p:cNvPicPr>
            <a:picLocks noChangeAspect="1"/>
          </p:cNvPicPr>
          <p:nvPr/>
        </p:nvPicPr>
        <p:blipFill rotWithShape="1">
          <a:blip r:embed="rId3"/>
          <a:srcRect l="18000" t="8475" r="22572" b="12032"/>
          <a:stretch/>
        </p:blipFill>
        <p:spPr>
          <a:xfrm>
            <a:off x="1" y="117566"/>
            <a:ext cx="9039496" cy="5852159"/>
          </a:xfrm>
          <a:prstGeom prst="rect">
            <a:avLst/>
          </a:prstGeom>
        </p:spPr>
      </p:pic>
    </p:spTree>
    <p:extLst>
      <p:ext uri="{BB962C8B-B14F-4D97-AF65-F5344CB8AC3E}">
        <p14:creationId xmlns:p14="http://schemas.microsoft.com/office/powerpoint/2010/main" val="2133505145"/>
      </p:ext>
    </p:extLst>
  </p:cSld>
  <p:clrMapOvr>
    <a:masterClrMapping/>
  </p:clrMapOvr>
  <mc:AlternateContent xmlns:mc="http://schemas.openxmlformats.org/markup-compatibility/2006" xmlns:p14="http://schemas.microsoft.com/office/powerpoint/2010/main">
    <mc:Choice Requires="p14">
      <p:transition spd="slow" p14:dur="2000" advTm="39407"/>
    </mc:Choice>
    <mc:Fallback xmlns="">
      <p:transition spd="slow" advTm="3940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9751-F5B2-44E4-B653-E910785F82F9}"/>
              </a:ext>
            </a:extLst>
          </p:cNvPr>
          <p:cNvSpPr>
            <a:spLocks noGrp="1"/>
          </p:cNvSpPr>
          <p:nvPr>
            <p:ph type="title"/>
          </p:nvPr>
        </p:nvSpPr>
        <p:spPr/>
        <p:txBody>
          <a:bodyPr/>
          <a:lstStyle/>
          <a:p>
            <a:r>
              <a:rPr lang="en-US" dirty="0"/>
              <a:t>Additional Items Captured by the School Counseling Program</a:t>
            </a:r>
          </a:p>
        </p:txBody>
      </p:sp>
      <p:sp>
        <p:nvSpPr>
          <p:cNvPr id="3" name="Content Placeholder 2">
            <a:extLst>
              <a:ext uri="{FF2B5EF4-FFF2-40B4-BE49-F238E27FC236}">
                <a16:creationId xmlns:a16="http://schemas.microsoft.com/office/drawing/2014/main" id="{04F2F412-435B-49A9-B8EE-0AF56CA1B325}"/>
              </a:ext>
            </a:extLst>
          </p:cNvPr>
          <p:cNvSpPr>
            <a:spLocks noGrp="1"/>
          </p:cNvSpPr>
          <p:nvPr>
            <p:ph idx="1"/>
          </p:nvPr>
        </p:nvSpPr>
        <p:spPr>
          <a:xfrm>
            <a:off x="298939" y="1543906"/>
            <a:ext cx="8527427" cy="4539137"/>
          </a:xfrm>
        </p:spPr>
        <p:txBody>
          <a:bodyPr>
            <a:normAutofit/>
          </a:bodyPr>
          <a:lstStyle/>
          <a:p>
            <a:r>
              <a:rPr lang="en-US" sz="2800" dirty="0"/>
              <a:t>Level of Parent/Family Engagement</a:t>
            </a:r>
          </a:p>
          <a:p>
            <a:r>
              <a:rPr lang="en-US" sz="2800" dirty="0"/>
              <a:t>Stakeholder Information and Participation</a:t>
            </a:r>
          </a:p>
          <a:p>
            <a:r>
              <a:rPr lang="en-US" sz="2800" dirty="0"/>
              <a:t>Small group/large group delivery of student success standards</a:t>
            </a:r>
          </a:p>
          <a:p>
            <a:r>
              <a:rPr lang="en-US" sz="2800" dirty="0"/>
              <a:t>PEPs</a:t>
            </a:r>
          </a:p>
          <a:p>
            <a:r>
              <a:rPr lang="en-US" sz="2800" dirty="0"/>
              <a:t>Assist with referral and identification of at-risk students </a:t>
            </a:r>
          </a:p>
          <a:p>
            <a:r>
              <a:rPr lang="en-US" sz="2800" dirty="0"/>
              <a:t>System of Support (in relation to academic, career, and personal/social development)</a:t>
            </a:r>
          </a:p>
          <a:p>
            <a:r>
              <a:rPr lang="en-US" sz="2800" dirty="0"/>
              <a:t>School crisis responsive services</a:t>
            </a:r>
          </a:p>
        </p:txBody>
      </p:sp>
    </p:spTree>
    <p:extLst>
      <p:ext uri="{BB962C8B-B14F-4D97-AF65-F5344CB8AC3E}">
        <p14:creationId xmlns:p14="http://schemas.microsoft.com/office/powerpoint/2010/main" val="337646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331ED2-2246-4C89-8830-89A3CF69F80C}"/>
              </a:ext>
            </a:extLst>
          </p:cNvPr>
          <p:cNvPicPr>
            <a:picLocks noChangeAspect="1"/>
          </p:cNvPicPr>
          <p:nvPr/>
        </p:nvPicPr>
        <p:blipFill rotWithShape="1">
          <a:blip r:embed="rId3"/>
          <a:srcRect l="51528" t="14939" r="1806" b="8519"/>
          <a:stretch/>
        </p:blipFill>
        <p:spPr>
          <a:xfrm>
            <a:off x="58465" y="101600"/>
            <a:ext cx="9085535" cy="5638800"/>
          </a:xfrm>
          <a:prstGeom prst="rect">
            <a:avLst/>
          </a:prstGeom>
        </p:spPr>
      </p:pic>
    </p:spTree>
    <p:extLst>
      <p:ext uri="{BB962C8B-B14F-4D97-AF65-F5344CB8AC3E}">
        <p14:creationId xmlns:p14="http://schemas.microsoft.com/office/powerpoint/2010/main" val="364511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601BF6EE-80D0-4F54-A7EF-3FC612BC68FD}"/>
              </a:ext>
            </a:extLst>
          </p:cNvPr>
          <p:cNvSpPr txBox="1">
            <a:spLocks/>
          </p:cNvSpPr>
          <p:nvPr/>
        </p:nvSpPr>
        <p:spPr>
          <a:xfrm>
            <a:off x="1531660" y="5280748"/>
            <a:ext cx="6080679" cy="768900"/>
          </a:xfrm>
          <a:prstGeom prst="rect">
            <a:avLst/>
          </a:prstGeom>
        </p:spPr>
        <p:txBody>
          <a:bodyPr>
            <a:normAutofit fontScale="62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endParaRPr lang="en-US" b="1" i="1" dirty="0">
              <a:solidFill>
                <a:srgbClr val="00B050"/>
              </a:solidFill>
            </a:endParaRPr>
          </a:p>
          <a:p>
            <a:pPr marL="0" indent="0">
              <a:buFont typeface="Arial"/>
              <a:buNone/>
            </a:pPr>
            <a:endParaRPr lang="en-US" sz="1950" b="1" dirty="0"/>
          </a:p>
          <a:p>
            <a:pPr marL="0" indent="0">
              <a:buFont typeface="Arial"/>
              <a:buNone/>
            </a:pPr>
            <a:r>
              <a:rPr lang="en-US" sz="2500" dirty="0">
                <a:latin typeface="Calibri" panose="020F0502020204030204" pitchFamily="34" charset="0"/>
                <a:cs typeface="Calibri" panose="020F0502020204030204" pitchFamily="34" charset="0"/>
              </a:rPr>
              <a:t>State Support Network, Needs Assessment Guidebook, pg. 8, May 2018</a:t>
            </a:r>
          </a:p>
        </p:txBody>
      </p:sp>
      <p:pic>
        <p:nvPicPr>
          <p:cNvPr id="7" name="Picture 6">
            <a:extLst>
              <a:ext uri="{FF2B5EF4-FFF2-40B4-BE49-F238E27FC236}">
                <a16:creationId xmlns:a16="http://schemas.microsoft.com/office/drawing/2014/main" id="{4BCAFD6D-6C97-4B59-AF80-B0C2679B880F}"/>
              </a:ext>
            </a:extLst>
          </p:cNvPr>
          <p:cNvPicPr/>
          <p:nvPr/>
        </p:nvPicPr>
        <p:blipFill rotWithShape="1">
          <a:blip r:embed="rId3">
            <a:extLst>
              <a:ext uri="{28A0092B-C50C-407E-A947-70E740481C1C}">
                <a14:useLocalDpi xmlns:a14="http://schemas.microsoft.com/office/drawing/2010/main" val="0"/>
              </a:ext>
            </a:extLst>
          </a:blip>
          <a:srcRect l="20834" t="17379" r="19070" b="58690"/>
          <a:stretch/>
        </p:blipFill>
        <p:spPr bwMode="auto">
          <a:xfrm>
            <a:off x="229662" y="1174360"/>
            <a:ext cx="8799816" cy="214729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EE8D864-01A4-40DF-935D-C1A2E8C8D733}"/>
              </a:ext>
            </a:extLst>
          </p:cNvPr>
          <p:cNvSpPr txBox="1"/>
          <p:nvPr/>
        </p:nvSpPr>
        <p:spPr>
          <a:xfrm>
            <a:off x="3943810" y="3169561"/>
            <a:ext cx="1371521" cy="1754326"/>
          </a:xfrm>
          <a:prstGeom prst="rect">
            <a:avLst/>
          </a:prstGeom>
          <a:solidFill>
            <a:schemeClr val="accent1">
              <a:lumMod val="75000"/>
              <a:alpha val="55000"/>
            </a:schemeClr>
          </a:solidFill>
        </p:spPr>
        <p:txBody>
          <a:bodyPr wrap="square" rtlCol="0">
            <a:spAutoFit/>
          </a:bodyPr>
          <a:lstStyle/>
          <a:p>
            <a:r>
              <a:rPr lang="en-US" dirty="0"/>
              <a:t>Why does the data look the way that it does (root cause)?</a:t>
            </a:r>
          </a:p>
        </p:txBody>
      </p:sp>
      <p:sp>
        <p:nvSpPr>
          <p:cNvPr id="10" name="TextBox 9">
            <a:extLst>
              <a:ext uri="{FF2B5EF4-FFF2-40B4-BE49-F238E27FC236}">
                <a16:creationId xmlns:a16="http://schemas.microsoft.com/office/drawing/2014/main" id="{108FC336-4A39-4796-80F3-453F5D87ECE7}"/>
              </a:ext>
            </a:extLst>
          </p:cNvPr>
          <p:cNvSpPr txBox="1"/>
          <p:nvPr/>
        </p:nvSpPr>
        <p:spPr>
          <a:xfrm>
            <a:off x="2225988" y="3140530"/>
            <a:ext cx="1480050" cy="2308324"/>
          </a:xfrm>
          <a:prstGeom prst="rect">
            <a:avLst/>
          </a:prstGeom>
          <a:solidFill>
            <a:srgbClr val="00B050">
              <a:alpha val="29000"/>
            </a:srgbClr>
          </a:solidFill>
        </p:spPr>
        <p:txBody>
          <a:bodyPr wrap="square" rtlCol="0">
            <a:spAutoFit/>
          </a:bodyPr>
          <a:lstStyle/>
          <a:p>
            <a:r>
              <a:rPr lang="en-US" dirty="0"/>
              <a:t>What various forms of data will be collected? How will it be organized and presented?</a:t>
            </a:r>
          </a:p>
        </p:txBody>
      </p:sp>
      <p:sp>
        <p:nvSpPr>
          <p:cNvPr id="11" name="TextBox 10">
            <a:extLst>
              <a:ext uri="{FF2B5EF4-FFF2-40B4-BE49-F238E27FC236}">
                <a16:creationId xmlns:a16="http://schemas.microsoft.com/office/drawing/2014/main" id="{C36B41EB-C6F7-4843-B5D4-68384A9A6941}"/>
              </a:ext>
            </a:extLst>
          </p:cNvPr>
          <p:cNvSpPr txBox="1"/>
          <p:nvPr/>
        </p:nvSpPr>
        <p:spPr>
          <a:xfrm>
            <a:off x="599058" y="3140531"/>
            <a:ext cx="1369442" cy="1200329"/>
          </a:xfrm>
          <a:prstGeom prst="rect">
            <a:avLst/>
          </a:prstGeom>
          <a:solidFill>
            <a:srgbClr val="FFC000">
              <a:alpha val="26000"/>
            </a:srgbClr>
          </a:solidFill>
        </p:spPr>
        <p:txBody>
          <a:bodyPr wrap="square" rtlCol="0">
            <a:spAutoFit/>
          </a:bodyPr>
          <a:lstStyle/>
          <a:p>
            <a:r>
              <a:rPr lang="en-US" dirty="0"/>
              <a:t>What is the framework? Who will be involved?</a:t>
            </a:r>
          </a:p>
        </p:txBody>
      </p:sp>
      <p:sp>
        <p:nvSpPr>
          <p:cNvPr id="12" name="TextBox 11">
            <a:extLst>
              <a:ext uri="{FF2B5EF4-FFF2-40B4-BE49-F238E27FC236}">
                <a16:creationId xmlns:a16="http://schemas.microsoft.com/office/drawing/2014/main" id="{8D68B402-287F-47ED-8E21-1DB0863F58DD}"/>
              </a:ext>
            </a:extLst>
          </p:cNvPr>
          <p:cNvSpPr txBox="1"/>
          <p:nvPr/>
        </p:nvSpPr>
        <p:spPr>
          <a:xfrm>
            <a:off x="5553103" y="3140530"/>
            <a:ext cx="1395795" cy="2031325"/>
          </a:xfrm>
          <a:prstGeom prst="rect">
            <a:avLst/>
          </a:prstGeom>
          <a:solidFill>
            <a:srgbClr val="434A8D">
              <a:alpha val="54000"/>
            </a:srgbClr>
          </a:solidFill>
        </p:spPr>
        <p:txBody>
          <a:bodyPr wrap="square" rtlCol="0">
            <a:spAutoFit/>
          </a:bodyPr>
          <a:lstStyle/>
          <a:p>
            <a:r>
              <a:rPr lang="en-US" dirty="0"/>
              <a:t>How will the focus be narrowed into a manageable, key set of priorities?</a:t>
            </a:r>
          </a:p>
        </p:txBody>
      </p:sp>
      <p:sp>
        <p:nvSpPr>
          <p:cNvPr id="13" name="TextBox 12">
            <a:extLst>
              <a:ext uri="{FF2B5EF4-FFF2-40B4-BE49-F238E27FC236}">
                <a16:creationId xmlns:a16="http://schemas.microsoft.com/office/drawing/2014/main" id="{0DA8C784-4752-4AD8-B573-64158C1A4ED6}"/>
              </a:ext>
            </a:extLst>
          </p:cNvPr>
          <p:cNvSpPr txBox="1"/>
          <p:nvPr/>
        </p:nvSpPr>
        <p:spPr>
          <a:xfrm>
            <a:off x="7162395" y="3140531"/>
            <a:ext cx="1480049" cy="2308324"/>
          </a:xfrm>
          <a:prstGeom prst="rect">
            <a:avLst/>
          </a:prstGeom>
          <a:solidFill>
            <a:srgbClr val="660066">
              <a:alpha val="45882"/>
            </a:srgbClr>
          </a:solidFill>
        </p:spPr>
        <p:txBody>
          <a:bodyPr wrap="square" rtlCol="0">
            <a:spAutoFit/>
          </a:bodyPr>
          <a:lstStyle/>
          <a:p>
            <a:r>
              <a:rPr lang="en-US" dirty="0"/>
              <a:t>What evidence-based strategies/</a:t>
            </a:r>
          </a:p>
          <a:p>
            <a:r>
              <a:rPr lang="en-US" dirty="0"/>
              <a:t>interventions will support long-term change?</a:t>
            </a:r>
          </a:p>
        </p:txBody>
      </p:sp>
      <p:sp>
        <p:nvSpPr>
          <p:cNvPr id="14" name="Title 1">
            <a:extLst>
              <a:ext uri="{FF2B5EF4-FFF2-40B4-BE49-F238E27FC236}">
                <a16:creationId xmlns:a16="http://schemas.microsoft.com/office/drawing/2014/main" id="{CE9BE9FE-F677-4898-A337-BE17615A2632}"/>
              </a:ext>
            </a:extLst>
          </p:cNvPr>
          <p:cNvSpPr>
            <a:spLocks noGrp="1"/>
          </p:cNvSpPr>
          <p:nvPr>
            <p:ph type="title"/>
          </p:nvPr>
        </p:nvSpPr>
        <p:spPr>
          <a:xfrm>
            <a:off x="298939" y="0"/>
            <a:ext cx="8527427" cy="1400159"/>
          </a:xfrm>
        </p:spPr>
        <p:txBody>
          <a:bodyPr/>
          <a:lstStyle/>
          <a:p>
            <a:r>
              <a:rPr lang="en-US" dirty="0">
                <a:highlight>
                  <a:srgbClr val="FFFF00"/>
                </a:highlight>
              </a:rPr>
              <a:t>Tip #5 Identify and Explain the Cause</a:t>
            </a:r>
          </a:p>
        </p:txBody>
      </p:sp>
      <p:sp>
        <p:nvSpPr>
          <p:cNvPr id="15" name="Left Arrow 9">
            <a:extLst>
              <a:ext uri="{FF2B5EF4-FFF2-40B4-BE49-F238E27FC236}">
                <a16:creationId xmlns:a16="http://schemas.microsoft.com/office/drawing/2014/main" id="{E2B4B5C5-8621-470B-A8BC-759D296C8AD1}"/>
              </a:ext>
            </a:extLst>
          </p:cNvPr>
          <p:cNvSpPr/>
          <p:nvPr/>
        </p:nvSpPr>
        <p:spPr>
          <a:xfrm rot="16200000">
            <a:off x="4303351" y="916322"/>
            <a:ext cx="518601" cy="5882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0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674D163-2C83-4BC9-997F-873AA4532A7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305" t="7456" r="18855" b="10384"/>
          <a:stretch/>
        </p:blipFill>
        <p:spPr>
          <a:xfrm rot="20869181">
            <a:off x="302466" y="414051"/>
            <a:ext cx="2860833" cy="2735258"/>
          </a:xfrm>
          <a:prstGeom prst="rect">
            <a:avLst/>
          </a:prstGeom>
        </p:spPr>
      </p:pic>
      <p:pic>
        <p:nvPicPr>
          <p:cNvPr id="20" name="Picture 19">
            <a:extLst>
              <a:ext uri="{FF2B5EF4-FFF2-40B4-BE49-F238E27FC236}">
                <a16:creationId xmlns:a16="http://schemas.microsoft.com/office/drawing/2014/main" id="{ECE5592A-629A-4830-B2F5-3170E364D96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852" t="4745" r="17434" b="10730"/>
          <a:stretch/>
        </p:blipFill>
        <p:spPr>
          <a:xfrm rot="20869181">
            <a:off x="440677" y="3118527"/>
            <a:ext cx="2722297" cy="2596449"/>
          </a:xfrm>
          <a:prstGeom prst="rect">
            <a:avLst/>
          </a:prstGeom>
        </p:spPr>
      </p:pic>
      <p:pic>
        <p:nvPicPr>
          <p:cNvPr id="17" name="Picture 16">
            <a:extLst>
              <a:ext uri="{FF2B5EF4-FFF2-40B4-BE49-F238E27FC236}">
                <a16:creationId xmlns:a16="http://schemas.microsoft.com/office/drawing/2014/main" id="{90449EC2-EF34-4741-8DAF-5279AC8BC215}"/>
              </a:ext>
            </a:extLst>
          </p:cNvPr>
          <p:cNvPicPr>
            <a:picLocks noChangeAspect="1"/>
          </p:cNvPicPr>
          <p:nvPr/>
        </p:nvPicPr>
        <p:blipFill>
          <a:blip r:embed="rId5"/>
          <a:stretch>
            <a:fillRect/>
          </a:stretch>
        </p:blipFill>
        <p:spPr>
          <a:xfrm>
            <a:off x="6279725" y="6595849"/>
            <a:ext cx="3950550" cy="262151"/>
          </a:xfrm>
          <a:prstGeom prst="rect">
            <a:avLst/>
          </a:prstGeom>
        </p:spPr>
      </p:pic>
      <p:pic>
        <p:nvPicPr>
          <p:cNvPr id="18" name="Picture 17">
            <a:extLst>
              <a:ext uri="{FF2B5EF4-FFF2-40B4-BE49-F238E27FC236}">
                <a16:creationId xmlns:a16="http://schemas.microsoft.com/office/drawing/2014/main" id="{899B2675-C651-4904-B1D5-750DA8392F07}"/>
              </a:ext>
            </a:extLst>
          </p:cNvPr>
          <p:cNvPicPr>
            <a:picLocks noChangeAspect="1"/>
          </p:cNvPicPr>
          <p:nvPr/>
        </p:nvPicPr>
        <p:blipFill rotWithShape="1">
          <a:blip r:embed="rId6"/>
          <a:srcRect l="3183" t="2233" r="3858" b="5206"/>
          <a:stretch/>
        </p:blipFill>
        <p:spPr>
          <a:xfrm rot="348111">
            <a:off x="5646002" y="-95055"/>
            <a:ext cx="3558005" cy="3358218"/>
          </a:xfrm>
          <a:prstGeom prst="rect">
            <a:avLst/>
          </a:prstGeom>
        </p:spPr>
      </p:pic>
      <p:pic>
        <p:nvPicPr>
          <p:cNvPr id="19" name="Picture 18">
            <a:hlinkClick r:id="rId7" action="ppaction://hlinksldjump"/>
            <a:extLst>
              <a:ext uri="{FF2B5EF4-FFF2-40B4-BE49-F238E27FC236}">
                <a16:creationId xmlns:a16="http://schemas.microsoft.com/office/drawing/2014/main" id="{BB0DFD7F-CED6-4030-8F23-9A7AE2E6D0B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156" t="4745" r="15301" b="8518"/>
          <a:stretch/>
        </p:blipFill>
        <p:spPr>
          <a:xfrm rot="21232473">
            <a:off x="6169141" y="3049480"/>
            <a:ext cx="2843181" cy="2620185"/>
          </a:xfrm>
          <a:prstGeom prst="rect">
            <a:avLst/>
          </a:prstGeom>
        </p:spPr>
      </p:pic>
      <p:sp>
        <p:nvSpPr>
          <p:cNvPr id="21" name="TextBox 20">
            <a:extLst>
              <a:ext uri="{FF2B5EF4-FFF2-40B4-BE49-F238E27FC236}">
                <a16:creationId xmlns:a16="http://schemas.microsoft.com/office/drawing/2014/main" id="{BFBB666C-A838-44F2-97DB-E9EA177D4181}"/>
              </a:ext>
            </a:extLst>
          </p:cNvPr>
          <p:cNvSpPr txBox="1"/>
          <p:nvPr/>
        </p:nvSpPr>
        <p:spPr>
          <a:xfrm>
            <a:off x="3220895" y="232123"/>
            <a:ext cx="3208836" cy="523220"/>
          </a:xfrm>
          <a:prstGeom prst="rect">
            <a:avLst/>
          </a:prstGeom>
          <a:noFill/>
        </p:spPr>
        <p:txBody>
          <a:bodyPr wrap="square" rtlCol="0">
            <a:spAutoFit/>
          </a:bodyPr>
          <a:lstStyle/>
          <a:p>
            <a:r>
              <a:rPr lang="en-US" sz="2800" dirty="0"/>
              <a:t>Area of Concern</a:t>
            </a:r>
          </a:p>
        </p:txBody>
      </p:sp>
      <p:sp>
        <p:nvSpPr>
          <p:cNvPr id="22" name="Thought Bubble: Cloud 21">
            <a:extLst>
              <a:ext uri="{FF2B5EF4-FFF2-40B4-BE49-F238E27FC236}">
                <a16:creationId xmlns:a16="http://schemas.microsoft.com/office/drawing/2014/main" id="{66EAD622-D656-43AA-B5BD-236D20D46A82}"/>
              </a:ext>
            </a:extLst>
          </p:cNvPr>
          <p:cNvSpPr/>
          <p:nvPr/>
        </p:nvSpPr>
        <p:spPr>
          <a:xfrm>
            <a:off x="3154972" y="755343"/>
            <a:ext cx="2809455" cy="2287826"/>
          </a:xfrm>
          <a:prstGeom prst="cloudCallout">
            <a:avLst>
              <a:gd name="adj1" fmla="val -5275"/>
              <a:gd name="adj2" fmla="val 72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How has the concern been addressed? </a:t>
            </a:r>
          </a:p>
        </p:txBody>
      </p:sp>
      <p:sp>
        <p:nvSpPr>
          <p:cNvPr id="26" name="TextBox 25">
            <a:extLst>
              <a:ext uri="{FF2B5EF4-FFF2-40B4-BE49-F238E27FC236}">
                <a16:creationId xmlns:a16="http://schemas.microsoft.com/office/drawing/2014/main" id="{454ABB71-3E0E-47C9-B7DE-B271D1F5AE5F}"/>
              </a:ext>
            </a:extLst>
          </p:cNvPr>
          <p:cNvSpPr txBox="1"/>
          <p:nvPr/>
        </p:nvSpPr>
        <p:spPr>
          <a:xfrm rot="20304793">
            <a:off x="561838" y="903973"/>
            <a:ext cx="1922929" cy="369332"/>
          </a:xfrm>
          <a:prstGeom prst="rect">
            <a:avLst/>
          </a:prstGeom>
          <a:noFill/>
        </p:spPr>
        <p:txBody>
          <a:bodyPr wrap="square" rtlCol="0">
            <a:spAutoFit/>
          </a:bodyPr>
          <a:lstStyle/>
          <a:p>
            <a:r>
              <a:rPr lang="en-US" dirty="0"/>
              <a:t>What’s working?</a:t>
            </a:r>
          </a:p>
        </p:txBody>
      </p:sp>
      <p:sp>
        <p:nvSpPr>
          <p:cNvPr id="27" name="TextBox 26">
            <a:extLst>
              <a:ext uri="{FF2B5EF4-FFF2-40B4-BE49-F238E27FC236}">
                <a16:creationId xmlns:a16="http://schemas.microsoft.com/office/drawing/2014/main" id="{670CDF3B-8CF6-4761-BE98-17419674F211}"/>
              </a:ext>
            </a:extLst>
          </p:cNvPr>
          <p:cNvSpPr txBox="1"/>
          <p:nvPr/>
        </p:nvSpPr>
        <p:spPr>
          <a:xfrm rot="20428384">
            <a:off x="6926978" y="903974"/>
            <a:ext cx="1922929" cy="369332"/>
          </a:xfrm>
          <a:prstGeom prst="rect">
            <a:avLst/>
          </a:prstGeom>
          <a:noFill/>
        </p:spPr>
        <p:txBody>
          <a:bodyPr wrap="square" rtlCol="0">
            <a:spAutoFit/>
          </a:bodyPr>
          <a:lstStyle/>
          <a:p>
            <a:r>
              <a:rPr lang="en-US" dirty="0"/>
              <a:t>Why?</a:t>
            </a:r>
          </a:p>
        </p:txBody>
      </p:sp>
      <p:sp>
        <p:nvSpPr>
          <p:cNvPr id="28" name="TextBox 27">
            <a:extLst>
              <a:ext uri="{FF2B5EF4-FFF2-40B4-BE49-F238E27FC236}">
                <a16:creationId xmlns:a16="http://schemas.microsoft.com/office/drawing/2014/main" id="{79ED5515-F68F-4F58-8A6D-A2814DEEE52B}"/>
              </a:ext>
            </a:extLst>
          </p:cNvPr>
          <p:cNvSpPr txBox="1"/>
          <p:nvPr/>
        </p:nvSpPr>
        <p:spPr>
          <a:xfrm rot="20428384">
            <a:off x="1152580" y="957391"/>
            <a:ext cx="1922929" cy="369332"/>
          </a:xfrm>
          <a:prstGeom prst="rect">
            <a:avLst/>
          </a:prstGeom>
          <a:noFill/>
        </p:spPr>
        <p:txBody>
          <a:bodyPr wrap="square" rtlCol="0">
            <a:spAutoFit/>
          </a:bodyPr>
          <a:lstStyle/>
          <a:p>
            <a:r>
              <a:rPr lang="en-US" dirty="0"/>
              <a:t>Why?</a:t>
            </a:r>
          </a:p>
        </p:txBody>
      </p:sp>
      <p:sp>
        <p:nvSpPr>
          <p:cNvPr id="29" name="TextBox 28">
            <a:extLst>
              <a:ext uri="{FF2B5EF4-FFF2-40B4-BE49-F238E27FC236}">
                <a16:creationId xmlns:a16="http://schemas.microsoft.com/office/drawing/2014/main" id="{55EE1EDC-F28D-4D87-8289-876193CB0C92}"/>
              </a:ext>
            </a:extLst>
          </p:cNvPr>
          <p:cNvSpPr txBox="1"/>
          <p:nvPr/>
        </p:nvSpPr>
        <p:spPr>
          <a:xfrm rot="20510089">
            <a:off x="6195594" y="809463"/>
            <a:ext cx="2299592" cy="369332"/>
          </a:xfrm>
          <a:prstGeom prst="rect">
            <a:avLst/>
          </a:prstGeom>
          <a:noFill/>
        </p:spPr>
        <p:txBody>
          <a:bodyPr wrap="square" rtlCol="0">
            <a:spAutoFit/>
          </a:bodyPr>
          <a:lstStyle/>
          <a:p>
            <a:r>
              <a:rPr lang="en-US" dirty="0"/>
              <a:t>What’s not working?</a:t>
            </a:r>
          </a:p>
        </p:txBody>
      </p:sp>
      <p:sp>
        <p:nvSpPr>
          <p:cNvPr id="30" name="Thought Bubble: Cloud 29">
            <a:extLst>
              <a:ext uri="{FF2B5EF4-FFF2-40B4-BE49-F238E27FC236}">
                <a16:creationId xmlns:a16="http://schemas.microsoft.com/office/drawing/2014/main" id="{4E745948-5EE7-4EED-9C11-B19E30D756C6}"/>
              </a:ext>
            </a:extLst>
          </p:cNvPr>
          <p:cNvSpPr/>
          <p:nvPr/>
        </p:nvSpPr>
        <p:spPr>
          <a:xfrm>
            <a:off x="3599119" y="3750842"/>
            <a:ext cx="2345041" cy="1681031"/>
          </a:xfrm>
          <a:prstGeom prst="cloudCallout">
            <a:avLst>
              <a:gd name="adj1" fmla="val -28212"/>
              <a:gd name="adj2" fmla="val 6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What data supports this information?</a:t>
            </a:r>
          </a:p>
        </p:txBody>
      </p:sp>
      <p:sp>
        <p:nvSpPr>
          <p:cNvPr id="31" name="TextBox 30">
            <a:extLst>
              <a:ext uri="{FF2B5EF4-FFF2-40B4-BE49-F238E27FC236}">
                <a16:creationId xmlns:a16="http://schemas.microsoft.com/office/drawing/2014/main" id="{032602EF-1973-495F-B2F2-3C5126DEAA9B}"/>
              </a:ext>
            </a:extLst>
          </p:cNvPr>
          <p:cNvSpPr txBox="1"/>
          <p:nvPr/>
        </p:nvSpPr>
        <p:spPr>
          <a:xfrm rot="20282457">
            <a:off x="566761" y="3690011"/>
            <a:ext cx="1922929" cy="646331"/>
          </a:xfrm>
          <a:prstGeom prst="rect">
            <a:avLst/>
          </a:prstGeom>
          <a:noFill/>
        </p:spPr>
        <p:txBody>
          <a:bodyPr wrap="square" rtlCol="0">
            <a:spAutoFit/>
          </a:bodyPr>
          <a:lstStyle/>
          <a:p>
            <a:r>
              <a:rPr lang="en-US" dirty="0"/>
              <a:t>How is funding utilized?</a:t>
            </a:r>
          </a:p>
        </p:txBody>
      </p:sp>
      <p:sp>
        <p:nvSpPr>
          <p:cNvPr id="32" name="TextBox 31">
            <a:extLst>
              <a:ext uri="{FF2B5EF4-FFF2-40B4-BE49-F238E27FC236}">
                <a16:creationId xmlns:a16="http://schemas.microsoft.com/office/drawing/2014/main" id="{7D276191-6C75-40EE-BA63-2C3408974191}"/>
              </a:ext>
            </a:extLst>
          </p:cNvPr>
          <p:cNvSpPr txBox="1"/>
          <p:nvPr/>
        </p:nvSpPr>
        <p:spPr>
          <a:xfrm rot="20578021">
            <a:off x="6340551" y="3550624"/>
            <a:ext cx="2175356" cy="646331"/>
          </a:xfrm>
          <a:prstGeom prst="rect">
            <a:avLst/>
          </a:prstGeom>
          <a:noFill/>
        </p:spPr>
        <p:txBody>
          <a:bodyPr wrap="square" rtlCol="0">
            <a:spAutoFit/>
          </a:bodyPr>
          <a:lstStyle/>
          <a:p>
            <a:r>
              <a:rPr lang="en-US" dirty="0"/>
              <a:t>What adjustments/ changes are needed?</a:t>
            </a:r>
          </a:p>
        </p:txBody>
      </p:sp>
    </p:spTree>
    <p:extLst>
      <p:ext uri="{BB962C8B-B14F-4D97-AF65-F5344CB8AC3E}">
        <p14:creationId xmlns:p14="http://schemas.microsoft.com/office/powerpoint/2010/main" val="132416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601BF6EE-80D0-4F54-A7EF-3FC612BC68FD}"/>
              </a:ext>
            </a:extLst>
          </p:cNvPr>
          <p:cNvSpPr txBox="1">
            <a:spLocks/>
          </p:cNvSpPr>
          <p:nvPr/>
        </p:nvSpPr>
        <p:spPr>
          <a:xfrm>
            <a:off x="1531660" y="5280748"/>
            <a:ext cx="6080679" cy="768900"/>
          </a:xfrm>
          <a:prstGeom prst="rect">
            <a:avLst/>
          </a:prstGeom>
        </p:spPr>
        <p:txBody>
          <a:bodyPr>
            <a:normAutofit fontScale="62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endParaRPr lang="en-US" b="1" i="1" dirty="0">
              <a:solidFill>
                <a:srgbClr val="00B050"/>
              </a:solidFill>
            </a:endParaRPr>
          </a:p>
          <a:p>
            <a:pPr marL="0" indent="0">
              <a:buFont typeface="Arial"/>
              <a:buNone/>
            </a:pPr>
            <a:endParaRPr lang="en-US" sz="1950" b="1" dirty="0"/>
          </a:p>
          <a:p>
            <a:pPr marL="0" indent="0">
              <a:buFont typeface="Arial"/>
              <a:buNone/>
            </a:pPr>
            <a:r>
              <a:rPr lang="en-US" sz="2500" dirty="0">
                <a:latin typeface="Calibri" panose="020F0502020204030204" pitchFamily="34" charset="0"/>
                <a:cs typeface="Calibri" panose="020F0502020204030204" pitchFamily="34" charset="0"/>
              </a:rPr>
              <a:t>State Support Network, Needs Assessment Guidebook, pg. 8, May 2018</a:t>
            </a:r>
          </a:p>
        </p:txBody>
      </p:sp>
      <p:pic>
        <p:nvPicPr>
          <p:cNvPr id="7" name="Picture 6">
            <a:extLst>
              <a:ext uri="{FF2B5EF4-FFF2-40B4-BE49-F238E27FC236}">
                <a16:creationId xmlns:a16="http://schemas.microsoft.com/office/drawing/2014/main" id="{4BCAFD6D-6C97-4B59-AF80-B0C2679B880F}"/>
              </a:ext>
            </a:extLst>
          </p:cNvPr>
          <p:cNvPicPr/>
          <p:nvPr/>
        </p:nvPicPr>
        <p:blipFill rotWithShape="1">
          <a:blip r:embed="rId3">
            <a:extLst>
              <a:ext uri="{28A0092B-C50C-407E-A947-70E740481C1C}">
                <a14:useLocalDpi xmlns:a14="http://schemas.microsoft.com/office/drawing/2010/main" val="0"/>
              </a:ext>
            </a:extLst>
          </a:blip>
          <a:srcRect l="20834" t="17379" r="19070" b="58690"/>
          <a:stretch/>
        </p:blipFill>
        <p:spPr bwMode="auto">
          <a:xfrm>
            <a:off x="229662" y="1174360"/>
            <a:ext cx="8799816" cy="214729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EE8D864-01A4-40DF-935D-C1A2E8C8D733}"/>
              </a:ext>
            </a:extLst>
          </p:cNvPr>
          <p:cNvSpPr txBox="1"/>
          <p:nvPr/>
        </p:nvSpPr>
        <p:spPr>
          <a:xfrm>
            <a:off x="3943810" y="3169561"/>
            <a:ext cx="1371521" cy="1754326"/>
          </a:xfrm>
          <a:prstGeom prst="rect">
            <a:avLst/>
          </a:prstGeom>
          <a:solidFill>
            <a:schemeClr val="accent1">
              <a:lumMod val="75000"/>
              <a:alpha val="55000"/>
            </a:schemeClr>
          </a:solidFill>
        </p:spPr>
        <p:txBody>
          <a:bodyPr wrap="square" rtlCol="0">
            <a:spAutoFit/>
          </a:bodyPr>
          <a:lstStyle/>
          <a:p>
            <a:r>
              <a:rPr lang="en-US" dirty="0"/>
              <a:t>Why does the data look the way that it does (root cause)?</a:t>
            </a:r>
          </a:p>
        </p:txBody>
      </p:sp>
      <p:sp>
        <p:nvSpPr>
          <p:cNvPr id="10" name="TextBox 9">
            <a:extLst>
              <a:ext uri="{FF2B5EF4-FFF2-40B4-BE49-F238E27FC236}">
                <a16:creationId xmlns:a16="http://schemas.microsoft.com/office/drawing/2014/main" id="{108FC336-4A39-4796-80F3-453F5D87ECE7}"/>
              </a:ext>
            </a:extLst>
          </p:cNvPr>
          <p:cNvSpPr txBox="1"/>
          <p:nvPr/>
        </p:nvSpPr>
        <p:spPr>
          <a:xfrm>
            <a:off x="2225988" y="3140530"/>
            <a:ext cx="1480050" cy="2308324"/>
          </a:xfrm>
          <a:prstGeom prst="rect">
            <a:avLst/>
          </a:prstGeom>
          <a:solidFill>
            <a:srgbClr val="00B050">
              <a:alpha val="29000"/>
            </a:srgbClr>
          </a:solidFill>
        </p:spPr>
        <p:txBody>
          <a:bodyPr wrap="square" rtlCol="0">
            <a:spAutoFit/>
          </a:bodyPr>
          <a:lstStyle/>
          <a:p>
            <a:r>
              <a:rPr lang="en-US" dirty="0"/>
              <a:t>What various forms of data will be collected? How will it be organized and presented?</a:t>
            </a:r>
          </a:p>
        </p:txBody>
      </p:sp>
      <p:sp>
        <p:nvSpPr>
          <p:cNvPr id="11" name="TextBox 10">
            <a:extLst>
              <a:ext uri="{FF2B5EF4-FFF2-40B4-BE49-F238E27FC236}">
                <a16:creationId xmlns:a16="http://schemas.microsoft.com/office/drawing/2014/main" id="{C36B41EB-C6F7-4843-B5D4-68384A9A6941}"/>
              </a:ext>
            </a:extLst>
          </p:cNvPr>
          <p:cNvSpPr txBox="1"/>
          <p:nvPr/>
        </p:nvSpPr>
        <p:spPr>
          <a:xfrm>
            <a:off x="599058" y="3140531"/>
            <a:ext cx="1369442" cy="1200329"/>
          </a:xfrm>
          <a:prstGeom prst="rect">
            <a:avLst/>
          </a:prstGeom>
          <a:solidFill>
            <a:srgbClr val="FFC000">
              <a:alpha val="26000"/>
            </a:srgbClr>
          </a:solidFill>
        </p:spPr>
        <p:txBody>
          <a:bodyPr wrap="square" rtlCol="0">
            <a:spAutoFit/>
          </a:bodyPr>
          <a:lstStyle/>
          <a:p>
            <a:r>
              <a:rPr lang="en-US" dirty="0"/>
              <a:t>What is the framework? Who will be involved?</a:t>
            </a:r>
          </a:p>
        </p:txBody>
      </p:sp>
      <p:sp>
        <p:nvSpPr>
          <p:cNvPr id="12" name="TextBox 11">
            <a:extLst>
              <a:ext uri="{FF2B5EF4-FFF2-40B4-BE49-F238E27FC236}">
                <a16:creationId xmlns:a16="http://schemas.microsoft.com/office/drawing/2014/main" id="{8D68B402-287F-47ED-8E21-1DB0863F58DD}"/>
              </a:ext>
            </a:extLst>
          </p:cNvPr>
          <p:cNvSpPr txBox="1"/>
          <p:nvPr/>
        </p:nvSpPr>
        <p:spPr>
          <a:xfrm>
            <a:off x="5553103" y="3140530"/>
            <a:ext cx="1395795" cy="2031325"/>
          </a:xfrm>
          <a:prstGeom prst="rect">
            <a:avLst/>
          </a:prstGeom>
          <a:solidFill>
            <a:srgbClr val="434A8D">
              <a:alpha val="54000"/>
            </a:srgbClr>
          </a:solidFill>
        </p:spPr>
        <p:txBody>
          <a:bodyPr wrap="square" rtlCol="0">
            <a:spAutoFit/>
          </a:bodyPr>
          <a:lstStyle/>
          <a:p>
            <a:r>
              <a:rPr lang="en-US" dirty="0"/>
              <a:t>How will the focus be narrowed into a manageable, key set of priorities?</a:t>
            </a:r>
          </a:p>
        </p:txBody>
      </p:sp>
      <p:sp>
        <p:nvSpPr>
          <p:cNvPr id="13" name="TextBox 12">
            <a:extLst>
              <a:ext uri="{FF2B5EF4-FFF2-40B4-BE49-F238E27FC236}">
                <a16:creationId xmlns:a16="http://schemas.microsoft.com/office/drawing/2014/main" id="{0DA8C784-4752-4AD8-B573-64158C1A4ED6}"/>
              </a:ext>
            </a:extLst>
          </p:cNvPr>
          <p:cNvSpPr txBox="1"/>
          <p:nvPr/>
        </p:nvSpPr>
        <p:spPr>
          <a:xfrm>
            <a:off x="7162395" y="3140531"/>
            <a:ext cx="1480049" cy="2308324"/>
          </a:xfrm>
          <a:prstGeom prst="rect">
            <a:avLst/>
          </a:prstGeom>
          <a:solidFill>
            <a:srgbClr val="660066">
              <a:alpha val="45882"/>
            </a:srgbClr>
          </a:solidFill>
        </p:spPr>
        <p:txBody>
          <a:bodyPr wrap="square" rtlCol="0">
            <a:spAutoFit/>
          </a:bodyPr>
          <a:lstStyle/>
          <a:p>
            <a:r>
              <a:rPr lang="en-US" dirty="0"/>
              <a:t>What evidence-based strategies/</a:t>
            </a:r>
          </a:p>
          <a:p>
            <a:r>
              <a:rPr lang="en-US" dirty="0"/>
              <a:t>interventions will support long-term change?</a:t>
            </a:r>
          </a:p>
        </p:txBody>
      </p:sp>
      <p:sp>
        <p:nvSpPr>
          <p:cNvPr id="14" name="Title 1">
            <a:extLst>
              <a:ext uri="{FF2B5EF4-FFF2-40B4-BE49-F238E27FC236}">
                <a16:creationId xmlns:a16="http://schemas.microsoft.com/office/drawing/2014/main" id="{CE9BE9FE-F677-4898-A337-BE17615A2632}"/>
              </a:ext>
            </a:extLst>
          </p:cNvPr>
          <p:cNvSpPr>
            <a:spLocks noGrp="1"/>
          </p:cNvSpPr>
          <p:nvPr>
            <p:ph type="title"/>
          </p:nvPr>
        </p:nvSpPr>
        <p:spPr>
          <a:xfrm>
            <a:off x="298939" y="0"/>
            <a:ext cx="8527427" cy="1400159"/>
          </a:xfrm>
        </p:spPr>
        <p:txBody>
          <a:bodyPr/>
          <a:lstStyle/>
          <a:p>
            <a:r>
              <a:rPr lang="en-US" dirty="0">
                <a:highlight>
                  <a:srgbClr val="FFFF00"/>
                </a:highlight>
              </a:rPr>
              <a:t>Tip #6  Narrow the Focus</a:t>
            </a:r>
          </a:p>
        </p:txBody>
      </p:sp>
      <p:sp>
        <p:nvSpPr>
          <p:cNvPr id="15" name="Left Arrow 9">
            <a:extLst>
              <a:ext uri="{FF2B5EF4-FFF2-40B4-BE49-F238E27FC236}">
                <a16:creationId xmlns:a16="http://schemas.microsoft.com/office/drawing/2014/main" id="{5BBFF813-3400-4B2E-954E-BA7C64485025}"/>
              </a:ext>
            </a:extLst>
          </p:cNvPr>
          <p:cNvSpPr/>
          <p:nvPr/>
        </p:nvSpPr>
        <p:spPr>
          <a:xfrm rot="16200000">
            <a:off x="5889740" y="887291"/>
            <a:ext cx="518601" cy="5882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99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FBE605-D25C-4AB7-A337-A8B8E8F4884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56578"/>
            <a:ext cx="9144000" cy="6083618"/>
          </a:xfrm>
          <a:prstGeom prst="rect">
            <a:avLst/>
          </a:prstGeom>
        </p:spPr>
      </p:pic>
      <p:pic>
        <p:nvPicPr>
          <p:cNvPr id="17" name="Picture 16">
            <a:extLst>
              <a:ext uri="{FF2B5EF4-FFF2-40B4-BE49-F238E27FC236}">
                <a16:creationId xmlns:a16="http://schemas.microsoft.com/office/drawing/2014/main" id="{90449EC2-EF34-4741-8DAF-5279AC8BC215}"/>
              </a:ext>
            </a:extLst>
          </p:cNvPr>
          <p:cNvPicPr>
            <a:picLocks noChangeAspect="1"/>
          </p:cNvPicPr>
          <p:nvPr/>
        </p:nvPicPr>
        <p:blipFill>
          <a:blip r:embed="rId5"/>
          <a:stretch>
            <a:fillRect/>
          </a:stretch>
        </p:blipFill>
        <p:spPr>
          <a:xfrm>
            <a:off x="6279725" y="6595849"/>
            <a:ext cx="3950550" cy="262151"/>
          </a:xfrm>
          <a:prstGeom prst="rect">
            <a:avLst/>
          </a:prstGeom>
        </p:spPr>
      </p:pic>
      <p:sp>
        <p:nvSpPr>
          <p:cNvPr id="21" name="TextBox 20">
            <a:extLst>
              <a:ext uri="{FF2B5EF4-FFF2-40B4-BE49-F238E27FC236}">
                <a16:creationId xmlns:a16="http://schemas.microsoft.com/office/drawing/2014/main" id="{BFBB666C-A838-44F2-97DB-E9EA177D4181}"/>
              </a:ext>
            </a:extLst>
          </p:cNvPr>
          <p:cNvSpPr txBox="1"/>
          <p:nvPr/>
        </p:nvSpPr>
        <p:spPr>
          <a:xfrm>
            <a:off x="4800533" y="234306"/>
            <a:ext cx="3208836" cy="584775"/>
          </a:xfrm>
          <a:prstGeom prst="rect">
            <a:avLst/>
          </a:prstGeom>
          <a:noFill/>
        </p:spPr>
        <p:txBody>
          <a:bodyPr wrap="square" rtlCol="0">
            <a:spAutoFit/>
          </a:bodyPr>
          <a:lstStyle/>
          <a:p>
            <a:r>
              <a:rPr lang="en-US" sz="3200" b="1" dirty="0">
                <a:solidFill>
                  <a:srgbClr val="FFFF00"/>
                </a:solidFill>
              </a:rPr>
              <a:t>Narrow the Focus</a:t>
            </a:r>
          </a:p>
        </p:txBody>
      </p:sp>
      <p:sp>
        <p:nvSpPr>
          <p:cNvPr id="26" name="TextBox 25">
            <a:extLst>
              <a:ext uri="{FF2B5EF4-FFF2-40B4-BE49-F238E27FC236}">
                <a16:creationId xmlns:a16="http://schemas.microsoft.com/office/drawing/2014/main" id="{454ABB71-3E0E-47C9-B7DE-B271D1F5AE5F}"/>
              </a:ext>
            </a:extLst>
          </p:cNvPr>
          <p:cNvSpPr txBox="1"/>
          <p:nvPr/>
        </p:nvSpPr>
        <p:spPr>
          <a:xfrm rot="21089359">
            <a:off x="1556914" y="902645"/>
            <a:ext cx="3236102" cy="4801314"/>
          </a:xfrm>
          <a:prstGeom prst="rect">
            <a:avLst/>
          </a:prstGeom>
          <a:noFill/>
        </p:spPr>
        <p:txBody>
          <a:bodyPr wrap="square" rtlCol="0">
            <a:spAutoFit/>
          </a:bodyPr>
          <a:lstStyle/>
          <a:p>
            <a:pPr marL="285750" indent="-285750">
              <a:buFont typeface="Arial" panose="020B0604020202020204" pitchFamily="34" charset="0"/>
              <a:buChar char="•"/>
            </a:pPr>
            <a:r>
              <a:rPr lang="en-US" dirty="0"/>
              <a:t>Low math performance (especially with Low SES and Special Education students)</a:t>
            </a:r>
          </a:p>
          <a:p>
            <a:pPr marL="285750" indent="-285750">
              <a:buFont typeface="Arial" panose="020B0604020202020204" pitchFamily="34" charset="0"/>
              <a:buChar char="•"/>
            </a:pPr>
            <a:r>
              <a:rPr lang="en-US" dirty="0"/>
              <a:t>Poor reading skills (ninth grade students and minority students)</a:t>
            </a:r>
          </a:p>
          <a:p>
            <a:pPr marL="285750" indent="-285750">
              <a:buFont typeface="Arial" panose="020B0604020202020204" pitchFamily="34" charset="0"/>
              <a:buChar char="•"/>
            </a:pPr>
            <a:r>
              <a:rPr lang="en-US" dirty="0"/>
              <a:t>High # chronic absences</a:t>
            </a:r>
          </a:p>
          <a:p>
            <a:pPr marL="285750" indent="-285750">
              <a:buFont typeface="Arial" panose="020B0604020202020204" pitchFamily="34" charset="0"/>
              <a:buChar char="•"/>
            </a:pPr>
            <a:r>
              <a:rPr lang="en-US" dirty="0"/>
              <a:t>Low family involvement</a:t>
            </a:r>
          </a:p>
          <a:p>
            <a:pPr marL="285750" indent="-285750">
              <a:buFont typeface="Arial" panose="020B0604020202020204" pitchFamily="34" charset="0"/>
              <a:buChar char="•"/>
            </a:pPr>
            <a:r>
              <a:rPr lang="en-US" dirty="0"/>
              <a:t>Low student participation (in class &amp; extracurricular)</a:t>
            </a:r>
          </a:p>
          <a:p>
            <a:pPr marL="285750" indent="-285750">
              <a:buFont typeface="Arial" panose="020B0604020202020204" pitchFamily="34" charset="0"/>
              <a:buChar char="•"/>
            </a:pPr>
            <a:r>
              <a:rPr lang="en-US" dirty="0"/>
              <a:t>Inconsistent classroom instruction</a:t>
            </a:r>
          </a:p>
          <a:p>
            <a:pPr marL="285750" indent="-285750">
              <a:buFont typeface="Arial" panose="020B0604020202020204" pitchFamily="34" charset="0"/>
              <a:buChar char="•"/>
            </a:pPr>
            <a:r>
              <a:rPr lang="en-US" dirty="0"/>
              <a:t>Classroom management</a:t>
            </a:r>
          </a:p>
          <a:p>
            <a:pPr marL="285750" indent="-285750">
              <a:buFont typeface="Arial" panose="020B0604020202020204" pitchFamily="34" charset="0"/>
              <a:buChar char="•"/>
            </a:pPr>
            <a:r>
              <a:rPr lang="en-US" dirty="0"/>
              <a:t>Excessive behavior referrals</a:t>
            </a:r>
          </a:p>
          <a:p>
            <a:pPr marL="285750" indent="-285750">
              <a:buFont typeface="Arial" panose="020B0604020202020204" pitchFamily="34" charset="0"/>
              <a:buChar char="•"/>
            </a:pPr>
            <a:r>
              <a:rPr lang="en-US" dirty="0"/>
              <a:t>Increase of students in ISS </a:t>
            </a:r>
          </a:p>
          <a:p>
            <a:endParaRPr lang="en-US" dirty="0"/>
          </a:p>
          <a:p>
            <a:endParaRPr lang="en-US" dirty="0"/>
          </a:p>
        </p:txBody>
      </p:sp>
      <p:sp>
        <p:nvSpPr>
          <p:cNvPr id="29" name="TextBox 28">
            <a:extLst>
              <a:ext uri="{FF2B5EF4-FFF2-40B4-BE49-F238E27FC236}">
                <a16:creationId xmlns:a16="http://schemas.microsoft.com/office/drawing/2014/main" id="{55EE1EDC-F28D-4D87-8289-876193CB0C92}"/>
              </a:ext>
            </a:extLst>
          </p:cNvPr>
          <p:cNvSpPr txBox="1"/>
          <p:nvPr/>
        </p:nvSpPr>
        <p:spPr>
          <a:xfrm rot="211827">
            <a:off x="5659257" y="1405884"/>
            <a:ext cx="2017926" cy="369332"/>
          </a:xfrm>
          <a:prstGeom prst="rect">
            <a:avLst/>
          </a:prstGeom>
          <a:noFill/>
        </p:spPr>
        <p:txBody>
          <a:bodyPr wrap="square" rtlCol="0">
            <a:spAutoFit/>
          </a:bodyPr>
          <a:lstStyle/>
          <a:p>
            <a:r>
              <a:rPr lang="en-US" dirty="0">
                <a:solidFill>
                  <a:srgbClr val="FF0000"/>
                </a:solidFill>
              </a:rPr>
              <a:t>Identified Priorities</a:t>
            </a:r>
          </a:p>
        </p:txBody>
      </p:sp>
      <p:sp>
        <p:nvSpPr>
          <p:cNvPr id="32" name="TextBox 31">
            <a:extLst>
              <a:ext uri="{FF2B5EF4-FFF2-40B4-BE49-F238E27FC236}">
                <a16:creationId xmlns:a16="http://schemas.microsoft.com/office/drawing/2014/main" id="{7D276191-6C75-40EE-BA63-2C3408974191}"/>
              </a:ext>
            </a:extLst>
          </p:cNvPr>
          <p:cNvSpPr txBox="1"/>
          <p:nvPr/>
        </p:nvSpPr>
        <p:spPr>
          <a:xfrm rot="223569">
            <a:off x="5729450" y="1739803"/>
            <a:ext cx="1846719" cy="2031325"/>
          </a:xfrm>
          <a:prstGeom prst="rect">
            <a:avLst/>
          </a:prstGeom>
          <a:noFill/>
        </p:spPr>
        <p:txBody>
          <a:bodyPr wrap="square" rtlCol="0">
            <a:spAutoFit/>
          </a:bodyPr>
          <a:lstStyle/>
          <a:p>
            <a:r>
              <a:rPr lang="en-US" sz="1400" dirty="0"/>
              <a:t>Increase reading and math performance</a:t>
            </a:r>
          </a:p>
          <a:p>
            <a:endParaRPr lang="en-US" sz="1400" dirty="0"/>
          </a:p>
          <a:p>
            <a:r>
              <a:rPr lang="en-US" sz="1400" dirty="0"/>
              <a:t>Improve intervention strategies with at-risk student groups</a:t>
            </a:r>
          </a:p>
          <a:p>
            <a:endParaRPr lang="en-US" sz="1400" dirty="0"/>
          </a:p>
          <a:p>
            <a:r>
              <a:rPr lang="en-US" sz="1400" dirty="0"/>
              <a:t>Improve school culture and climate </a:t>
            </a:r>
          </a:p>
        </p:txBody>
      </p:sp>
      <p:sp>
        <p:nvSpPr>
          <p:cNvPr id="4" name="TextBox 3">
            <a:extLst>
              <a:ext uri="{FF2B5EF4-FFF2-40B4-BE49-F238E27FC236}">
                <a16:creationId xmlns:a16="http://schemas.microsoft.com/office/drawing/2014/main" id="{65840D5D-A542-4532-A9B4-391A8A99C260}"/>
              </a:ext>
            </a:extLst>
          </p:cNvPr>
          <p:cNvSpPr txBox="1"/>
          <p:nvPr/>
        </p:nvSpPr>
        <p:spPr>
          <a:xfrm>
            <a:off x="-3792071" y="9899809"/>
            <a:ext cx="9144000" cy="230832"/>
          </a:xfrm>
          <a:prstGeom prst="rect">
            <a:avLst/>
          </a:prstGeom>
          <a:noFill/>
        </p:spPr>
        <p:txBody>
          <a:bodyPr wrap="square" rtlCol="0">
            <a:spAutoFit/>
          </a:bodyPr>
          <a:lstStyle/>
          <a:p>
            <a:r>
              <a:rPr lang="en-US" sz="900">
                <a:hlinkClick r:id="rId4" tooltip="https://www.freeimageslive.co.uk/free_stock_image/notes-noticeboard-jpg"/>
              </a:rPr>
              <a:t>This Photo</a:t>
            </a:r>
            <a:r>
              <a:rPr lang="en-US" sz="900"/>
              <a:t> by Unknown Author is licensed under </a:t>
            </a:r>
            <a:r>
              <a:rPr lang="en-US" sz="900">
                <a:hlinkClick r:id="rId6" tooltip="https://creativecommons.org/licenses/by/3.0/"/>
              </a:rPr>
              <a:t>CC BY</a:t>
            </a:r>
            <a:endParaRPr lang="en-US" sz="900"/>
          </a:p>
        </p:txBody>
      </p:sp>
      <p:sp>
        <p:nvSpPr>
          <p:cNvPr id="23" name="TextBox 22">
            <a:extLst>
              <a:ext uri="{FF2B5EF4-FFF2-40B4-BE49-F238E27FC236}">
                <a16:creationId xmlns:a16="http://schemas.microsoft.com/office/drawing/2014/main" id="{7787319F-E85A-411D-8B1E-72474B8B7065}"/>
              </a:ext>
            </a:extLst>
          </p:cNvPr>
          <p:cNvSpPr txBox="1"/>
          <p:nvPr/>
        </p:nvSpPr>
        <p:spPr>
          <a:xfrm rot="21060256">
            <a:off x="1570526" y="481957"/>
            <a:ext cx="3208836" cy="523220"/>
          </a:xfrm>
          <a:prstGeom prst="rect">
            <a:avLst/>
          </a:prstGeom>
          <a:noFill/>
        </p:spPr>
        <p:txBody>
          <a:bodyPr wrap="square" rtlCol="0">
            <a:spAutoFit/>
          </a:bodyPr>
          <a:lstStyle/>
          <a:p>
            <a:r>
              <a:rPr lang="en-US" sz="2800" dirty="0">
                <a:solidFill>
                  <a:srgbClr val="FF0000"/>
                </a:solidFill>
              </a:rPr>
              <a:t>Areas of Concern</a:t>
            </a:r>
          </a:p>
        </p:txBody>
      </p:sp>
      <p:sp>
        <p:nvSpPr>
          <p:cNvPr id="24" name="TextBox 23">
            <a:extLst>
              <a:ext uri="{FF2B5EF4-FFF2-40B4-BE49-F238E27FC236}">
                <a16:creationId xmlns:a16="http://schemas.microsoft.com/office/drawing/2014/main" id="{E96FABB7-B0D1-482F-844B-273564B91E53}"/>
              </a:ext>
            </a:extLst>
          </p:cNvPr>
          <p:cNvSpPr txBox="1"/>
          <p:nvPr/>
        </p:nvSpPr>
        <p:spPr>
          <a:xfrm rot="21292661">
            <a:off x="2890631" y="5262256"/>
            <a:ext cx="2017926" cy="369332"/>
          </a:xfrm>
          <a:prstGeom prst="rect">
            <a:avLst/>
          </a:prstGeom>
          <a:noFill/>
        </p:spPr>
        <p:txBody>
          <a:bodyPr wrap="square" rtlCol="0">
            <a:spAutoFit/>
          </a:bodyPr>
          <a:lstStyle/>
          <a:p>
            <a:r>
              <a:rPr lang="en-US" dirty="0">
                <a:highlight>
                  <a:srgbClr val="FFFF00"/>
                </a:highlight>
              </a:rPr>
              <a:t>Example</a:t>
            </a:r>
          </a:p>
        </p:txBody>
      </p:sp>
      <p:sp>
        <p:nvSpPr>
          <p:cNvPr id="25" name="TextBox 24">
            <a:extLst>
              <a:ext uri="{FF2B5EF4-FFF2-40B4-BE49-F238E27FC236}">
                <a16:creationId xmlns:a16="http://schemas.microsoft.com/office/drawing/2014/main" id="{5A5ECA75-49D1-4E7B-A5DB-824E8EE719DC}"/>
              </a:ext>
            </a:extLst>
          </p:cNvPr>
          <p:cNvSpPr txBox="1"/>
          <p:nvPr/>
        </p:nvSpPr>
        <p:spPr>
          <a:xfrm rot="184262">
            <a:off x="5877684" y="3857632"/>
            <a:ext cx="2017926" cy="369332"/>
          </a:xfrm>
          <a:prstGeom prst="rect">
            <a:avLst/>
          </a:prstGeom>
          <a:noFill/>
        </p:spPr>
        <p:txBody>
          <a:bodyPr wrap="square" rtlCol="0">
            <a:spAutoFit/>
          </a:bodyPr>
          <a:lstStyle/>
          <a:p>
            <a:r>
              <a:rPr lang="en-US" dirty="0">
                <a:highlight>
                  <a:srgbClr val="FFFF00"/>
                </a:highlight>
              </a:rPr>
              <a:t>Example</a:t>
            </a:r>
          </a:p>
        </p:txBody>
      </p:sp>
    </p:spTree>
    <p:extLst>
      <p:ext uri="{BB962C8B-B14F-4D97-AF65-F5344CB8AC3E}">
        <p14:creationId xmlns:p14="http://schemas.microsoft.com/office/powerpoint/2010/main" val="212903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601BF6EE-80D0-4F54-A7EF-3FC612BC68FD}"/>
              </a:ext>
            </a:extLst>
          </p:cNvPr>
          <p:cNvSpPr txBox="1">
            <a:spLocks/>
          </p:cNvSpPr>
          <p:nvPr/>
        </p:nvSpPr>
        <p:spPr>
          <a:xfrm>
            <a:off x="1531660" y="5280748"/>
            <a:ext cx="6080679" cy="768900"/>
          </a:xfrm>
          <a:prstGeom prst="rect">
            <a:avLst/>
          </a:prstGeom>
        </p:spPr>
        <p:txBody>
          <a:bodyPr>
            <a:normAutofit fontScale="62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endParaRPr lang="en-US" b="1" i="1" dirty="0">
              <a:solidFill>
                <a:srgbClr val="00B050"/>
              </a:solidFill>
            </a:endParaRPr>
          </a:p>
          <a:p>
            <a:pPr marL="0" indent="0">
              <a:buFont typeface="Arial"/>
              <a:buNone/>
            </a:pPr>
            <a:endParaRPr lang="en-US" sz="1950" b="1" dirty="0"/>
          </a:p>
          <a:p>
            <a:pPr marL="0" indent="0">
              <a:buFont typeface="Arial"/>
              <a:buNone/>
            </a:pPr>
            <a:r>
              <a:rPr lang="en-US" sz="2500" dirty="0">
                <a:latin typeface="Calibri" panose="020F0502020204030204" pitchFamily="34" charset="0"/>
                <a:cs typeface="Calibri" panose="020F0502020204030204" pitchFamily="34" charset="0"/>
              </a:rPr>
              <a:t>State Support Network, Needs Assessment Guidebook, pg. 8, May 2018</a:t>
            </a:r>
          </a:p>
        </p:txBody>
      </p:sp>
      <p:pic>
        <p:nvPicPr>
          <p:cNvPr id="7" name="Picture 6">
            <a:extLst>
              <a:ext uri="{FF2B5EF4-FFF2-40B4-BE49-F238E27FC236}">
                <a16:creationId xmlns:a16="http://schemas.microsoft.com/office/drawing/2014/main" id="{4BCAFD6D-6C97-4B59-AF80-B0C2679B880F}"/>
              </a:ext>
            </a:extLst>
          </p:cNvPr>
          <p:cNvPicPr/>
          <p:nvPr/>
        </p:nvPicPr>
        <p:blipFill rotWithShape="1">
          <a:blip r:embed="rId3">
            <a:extLst>
              <a:ext uri="{28A0092B-C50C-407E-A947-70E740481C1C}">
                <a14:useLocalDpi xmlns:a14="http://schemas.microsoft.com/office/drawing/2010/main" val="0"/>
              </a:ext>
            </a:extLst>
          </a:blip>
          <a:srcRect l="20834" t="17379" r="19070" b="58690"/>
          <a:stretch/>
        </p:blipFill>
        <p:spPr bwMode="auto">
          <a:xfrm>
            <a:off x="229662" y="1174360"/>
            <a:ext cx="8799816" cy="214729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EE8D864-01A4-40DF-935D-C1A2E8C8D733}"/>
              </a:ext>
            </a:extLst>
          </p:cNvPr>
          <p:cNvSpPr txBox="1"/>
          <p:nvPr/>
        </p:nvSpPr>
        <p:spPr>
          <a:xfrm>
            <a:off x="3943810" y="3169561"/>
            <a:ext cx="1371521" cy="1754326"/>
          </a:xfrm>
          <a:prstGeom prst="rect">
            <a:avLst/>
          </a:prstGeom>
          <a:solidFill>
            <a:schemeClr val="accent1">
              <a:lumMod val="75000"/>
              <a:alpha val="55000"/>
            </a:schemeClr>
          </a:solidFill>
        </p:spPr>
        <p:txBody>
          <a:bodyPr wrap="square" rtlCol="0">
            <a:spAutoFit/>
          </a:bodyPr>
          <a:lstStyle/>
          <a:p>
            <a:r>
              <a:rPr lang="en-US" dirty="0"/>
              <a:t>Why does the data look the way that it does (root cause)?</a:t>
            </a:r>
          </a:p>
        </p:txBody>
      </p:sp>
      <p:sp>
        <p:nvSpPr>
          <p:cNvPr id="10" name="TextBox 9">
            <a:extLst>
              <a:ext uri="{FF2B5EF4-FFF2-40B4-BE49-F238E27FC236}">
                <a16:creationId xmlns:a16="http://schemas.microsoft.com/office/drawing/2014/main" id="{108FC336-4A39-4796-80F3-453F5D87ECE7}"/>
              </a:ext>
            </a:extLst>
          </p:cNvPr>
          <p:cNvSpPr txBox="1"/>
          <p:nvPr/>
        </p:nvSpPr>
        <p:spPr>
          <a:xfrm>
            <a:off x="2225988" y="3140530"/>
            <a:ext cx="1480050" cy="2308324"/>
          </a:xfrm>
          <a:prstGeom prst="rect">
            <a:avLst/>
          </a:prstGeom>
          <a:solidFill>
            <a:srgbClr val="00B050">
              <a:alpha val="29000"/>
            </a:srgbClr>
          </a:solidFill>
        </p:spPr>
        <p:txBody>
          <a:bodyPr wrap="square" rtlCol="0">
            <a:spAutoFit/>
          </a:bodyPr>
          <a:lstStyle/>
          <a:p>
            <a:r>
              <a:rPr lang="en-US" dirty="0"/>
              <a:t>What various forms of data will be collected? How will it be organized and presented?</a:t>
            </a:r>
          </a:p>
        </p:txBody>
      </p:sp>
      <p:sp>
        <p:nvSpPr>
          <p:cNvPr id="11" name="TextBox 10">
            <a:extLst>
              <a:ext uri="{FF2B5EF4-FFF2-40B4-BE49-F238E27FC236}">
                <a16:creationId xmlns:a16="http://schemas.microsoft.com/office/drawing/2014/main" id="{C36B41EB-C6F7-4843-B5D4-68384A9A6941}"/>
              </a:ext>
            </a:extLst>
          </p:cNvPr>
          <p:cNvSpPr txBox="1"/>
          <p:nvPr/>
        </p:nvSpPr>
        <p:spPr>
          <a:xfrm>
            <a:off x="599058" y="3140531"/>
            <a:ext cx="1369442" cy="1200329"/>
          </a:xfrm>
          <a:prstGeom prst="rect">
            <a:avLst/>
          </a:prstGeom>
          <a:solidFill>
            <a:srgbClr val="FFC000">
              <a:alpha val="26000"/>
            </a:srgbClr>
          </a:solidFill>
        </p:spPr>
        <p:txBody>
          <a:bodyPr wrap="square" rtlCol="0">
            <a:spAutoFit/>
          </a:bodyPr>
          <a:lstStyle/>
          <a:p>
            <a:r>
              <a:rPr lang="en-US" dirty="0"/>
              <a:t>What is the framework? Who will be involved?</a:t>
            </a:r>
          </a:p>
        </p:txBody>
      </p:sp>
      <p:sp>
        <p:nvSpPr>
          <p:cNvPr id="12" name="TextBox 11">
            <a:extLst>
              <a:ext uri="{FF2B5EF4-FFF2-40B4-BE49-F238E27FC236}">
                <a16:creationId xmlns:a16="http://schemas.microsoft.com/office/drawing/2014/main" id="{8D68B402-287F-47ED-8E21-1DB0863F58DD}"/>
              </a:ext>
            </a:extLst>
          </p:cNvPr>
          <p:cNvSpPr txBox="1"/>
          <p:nvPr/>
        </p:nvSpPr>
        <p:spPr>
          <a:xfrm>
            <a:off x="5553103" y="3140530"/>
            <a:ext cx="1395795" cy="2031325"/>
          </a:xfrm>
          <a:prstGeom prst="rect">
            <a:avLst/>
          </a:prstGeom>
          <a:solidFill>
            <a:srgbClr val="434A8D">
              <a:alpha val="54000"/>
            </a:srgbClr>
          </a:solidFill>
        </p:spPr>
        <p:txBody>
          <a:bodyPr wrap="square" rtlCol="0">
            <a:spAutoFit/>
          </a:bodyPr>
          <a:lstStyle/>
          <a:p>
            <a:r>
              <a:rPr lang="en-US" dirty="0"/>
              <a:t>How will the focus be narrowed into a manageable, key set of priorities?</a:t>
            </a:r>
          </a:p>
        </p:txBody>
      </p:sp>
      <p:sp>
        <p:nvSpPr>
          <p:cNvPr id="13" name="TextBox 12">
            <a:extLst>
              <a:ext uri="{FF2B5EF4-FFF2-40B4-BE49-F238E27FC236}">
                <a16:creationId xmlns:a16="http://schemas.microsoft.com/office/drawing/2014/main" id="{0DA8C784-4752-4AD8-B573-64158C1A4ED6}"/>
              </a:ext>
            </a:extLst>
          </p:cNvPr>
          <p:cNvSpPr txBox="1"/>
          <p:nvPr/>
        </p:nvSpPr>
        <p:spPr>
          <a:xfrm>
            <a:off x="7162395" y="3140531"/>
            <a:ext cx="1480049" cy="2308324"/>
          </a:xfrm>
          <a:prstGeom prst="rect">
            <a:avLst/>
          </a:prstGeom>
          <a:solidFill>
            <a:srgbClr val="660066">
              <a:alpha val="45882"/>
            </a:srgbClr>
          </a:solidFill>
        </p:spPr>
        <p:txBody>
          <a:bodyPr wrap="square" rtlCol="0">
            <a:spAutoFit/>
          </a:bodyPr>
          <a:lstStyle/>
          <a:p>
            <a:r>
              <a:rPr lang="en-US" dirty="0"/>
              <a:t>What evidence-based strategies/</a:t>
            </a:r>
          </a:p>
          <a:p>
            <a:r>
              <a:rPr lang="en-US" dirty="0"/>
              <a:t>interventions will support long-term change?</a:t>
            </a:r>
          </a:p>
        </p:txBody>
      </p:sp>
      <p:sp>
        <p:nvSpPr>
          <p:cNvPr id="14" name="Title 1">
            <a:extLst>
              <a:ext uri="{FF2B5EF4-FFF2-40B4-BE49-F238E27FC236}">
                <a16:creationId xmlns:a16="http://schemas.microsoft.com/office/drawing/2014/main" id="{CE9BE9FE-F677-4898-A337-BE17615A2632}"/>
              </a:ext>
            </a:extLst>
          </p:cNvPr>
          <p:cNvSpPr>
            <a:spLocks noGrp="1"/>
          </p:cNvSpPr>
          <p:nvPr>
            <p:ph type="title"/>
          </p:nvPr>
        </p:nvSpPr>
        <p:spPr>
          <a:xfrm>
            <a:off x="298939" y="0"/>
            <a:ext cx="8527427" cy="1400159"/>
          </a:xfrm>
        </p:spPr>
        <p:txBody>
          <a:bodyPr/>
          <a:lstStyle/>
          <a:p>
            <a:r>
              <a:rPr lang="en-US" dirty="0">
                <a:highlight>
                  <a:srgbClr val="FFFF00"/>
                </a:highlight>
              </a:rPr>
              <a:t>Tip #7 Connect the Needs to the Actions</a:t>
            </a:r>
          </a:p>
        </p:txBody>
      </p:sp>
      <p:sp>
        <p:nvSpPr>
          <p:cNvPr id="15" name="Left Arrow 9">
            <a:extLst>
              <a:ext uri="{FF2B5EF4-FFF2-40B4-BE49-F238E27FC236}">
                <a16:creationId xmlns:a16="http://schemas.microsoft.com/office/drawing/2014/main" id="{9FBCED20-5556-48BB-BF70-0DF77B76C0B4}"/>
              </a:ext>
            </a:extLst>
          </p:cNvPr>
          <p:cNvSpPr/>
          <p:nvPr/>
        </p:nvSpPr>
        <p:spPr>
          <a:xfrm rot="16200000">
            <a:off x="7486528" y="887806"/>
            <a:ext cx="518601" cy="5882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0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4B10-4002-4DB8-9044-C8F89E1EA4E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E69841E-07F8-4F49-B5BB-53DA72B92A52}"/>
              </a:ext>
            </a:extLst>
          </p:cNvPr>
          <p:cNvSpPr>
            <a:spLocks noGrp="1"/>
          </p:cNvSpPr>
          <p:nvPr>
            <p:ph idx="1"/>
          </p:nvPr>
        </p:nvSpPr>
        <p:spPr/>
        <p:txBody>
          <a:bodyPr/>
          <a:lstStyle/>
          <a:p>
            <a:pPr marL="0" indent="0">
              <a:buNone/>
            </a:pPr>
            <a:r>
              <a:rPr lang="en-US" dirty="0"/>
              <a:t>Participants will</a:t>
            </a:r>
          </a:p>
          <a:p>
            <a:r>
              <a:rPr lang="en-US" dirty="0"/>
              <a:t>identify the various steps in the strategic planning process.</a:t>
            </a:r>
          </a:p>
          <a:p>
            <a:r>
              <a:rPr lang="en-US" dirty="0"/>
              <a:t>determine relevant data to inform the school needs assessment.</a:t>
            </a:r>
          </a:p>
          <a:p>
            <a:r>
              <a:rPr lang="en-US" dirty="0"/>
              <a:t>understand strategies for data collection, analysis, and setting priorities.</a:t>
            </a:r>
          </a:p>
          <a:p>
            <a:r>
              <a:rPr lang="en-US" dirty="0"/>
              <a:t>connect the role of school counselors in the school strategic planning process.</a:t>
            </a:r>
          </a:p>
          <a:p>
            <a:r>
              <a:rPr lang="en-US" dirty="0"/>
              <a:t>determine the relationship of the annual </a:t>
            </a:r>
            <a:r>
              <a:rPr lang="en-US" b="1" dirty="0"/>
              <a:t>student impact goal </a:t>
            </a:r>
            <a:r>
              <a:rPr lang="en-US" dirty="0"/>
              <a:t>to the priorities identified in the school strategic plan and comprehensive school counseling plan.</a:t>
            </a:r>
          </a:p>
          <a:p>
            <a:pPr marL="0" indent="0">
              <a:buNone/>
            </a:pPr>
            <a:endParaRPr lang="en-US" dirty="0"/>
          </a:p>
        </p:txBody>
      </p:sp>
      <p:pic>
        <p:nvPicPr>
          <p:cNvPr id="5" name="Picture 4">
            <a:extLst>
              <a:ext uri="{FF2B5EF4-FFF2-40B4-BE49-F238E27FC236}">
                <a16:creationId xmlns:a16="http://schemas.microsoft.com/office/drawing/2014/main" id="{3E195011-3534-4A37-AB61-F8B6266919A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21111" y="355443"/>
            <a:ext cx="1555230" cy="1555230"/>
          </a:xfrm>
          <a:prstGeom prst="rect">
            <a:avLst/>
          </a:prstGeom>
        </p:spPr>
      </p:pic>
    </p:spTree>
    <p:extLst>
      <p:ext uri="{BB962C8B-B14F-4D97-AF65-F5344CB8AC3E}">
        <p14:creationId xmlns:p14="http://schemas.microsoft.com/office/powerpoint/2010/main" val="220497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DB6368-812C-4BF1-9385-48D12998D91A}"/>
              </a:ext>
            </a:extLst>
          </p:cNvPr>
          <p:cNvSpPr>
            <a:spLocks noGrp="1"/>
          </p:cNvSpPr>
          <p:nvPr>
            <p:ph sz="half" idx="2"/>
          </p:nvPr>
        </p:nvSpPr>
        <p:spPr>
          <a:xfrm>
            <a:off x="277403" y="888219"/>
            <a:ext cx="8794678" cy="4827623"/>
          </a:xfrm>
        </p:spPr>
        <p:txBody>
          <a:bodyPr>
            <a:normAutofit/>
          </a:bodyPr>
          <a:lstStyle/>
          <a:p>
            <a:pPr marL="0" indent="0" algn="ctr">
              <a:buNone/>
            </a:pPr>
            <a:endParaRPr lang="en-US" b="1" i="1" dirty="0">
              <a:solidFill>
                <a:srgbClr val="00B050"/>
              </a:solidFill>
            </a:endParaRPr>
          </a:p>
          <a:p>
            <a:pPr marL="0" indent="0">
              <a:buNone/>
            </a:pPr>
            <a:endParaRPr lang="en-US" sz="1950" b="1" dirty="0"/>
          </a:p>
          <a:p>
            <a:pPr marL="0" indent="0">
              <a:buNone/>
            </a:pPr>
            <a:r>
              <a:rPr lang="en-US" sz="2000" b="1" dirty="0">
                <a:solidFill>
                  <a:schemeClr val="tx1"/>
                </a:solidFill>
                <a:latin typeface="Calibri" panose="020F0502020204030204" pitchFamily="34" charset="0"/>
                <a:cs typeface="Calibri" panose="020F0502020204030204" pitchFamily="34" charset="0"/>
              </a:rPr>
              <a:t>What Works Clearing House </a:t>
            </a:r>
            <a:r>
              <a:rPr lang="en-US" sz="2000" u="sng" dirty="0">
                <a:solidFill>
                  <a:schemeClr val="tx1"/>
                </a:solidFill>
                <a:hlinkClick r:id="rId3"/>
              </a:rPr>
              <a:t>https://ies.ed.gov/ncee/wwc/</a:t>
            </a:r>
            <a:r>
              <a:rPr lang="en-US" sz="2000" u="sng" dirty="0">
                <a:solidFill>
                  <a:schemeClr val="tx1"/>
                </a:solidFill>
              </a:rPr>
              <a:t> </a:t>
            </a:r>
            <a:endParaRPr lang="en-US" sz="2000" b="1" dirty="0">
              <a:solidFill>
                <a:schemeClr val="tx1"/>
              </a:solidFill>
            </a:endParaRPr>
          </a:p>
          <a:p>
            <a:pPr marL="0" indent="0">
              <a:buNone/>
            </a:pPr>
            <a:r>
              <a:rPr lang="en-US" sz="2000" b="1" dirty="0">
                <a:solidFill>
                  <a:schemeClr val="tx1"/>
                </a:solidFill>
              </a:rPr>
              <a:t>-- </a:t>
            </a:r>
            <a:r>
              <a:rPr lang="en-US" sz="2000" dirty="0">
                <a:solidFill>
                  <a:schemeClr val="tx1"/>
                </a:solidFill>
              </a:rPr>
              <a:t>includes various, available programs and shows the evidence of effectiveness</a:t>
            </a:r>
          </a:p>
          <a:p>
            <a:pPr marL="0" indent="0">
              <a:buNone/>
            </a:pPr>
            <a:endParaRPr lang="en-US" sz="1650" dirty="0">
              <a:solidFill>
                <a:schemeClr val="tx1">
                  <a:lumMod val="85000"/>
                  <a:lumOff val="15000"/>
                </a:schemeClr>
              </a:solidFill>
            </a:endParaRPr>
          </a:p>
          <a:p>
            <a:pPr marL="0" indent="0">
              <a:buNone/>
            </a:pPr>
            <a:r>
              <a:rPr lang="en-US" sz="2000" b="1" dirty="0">
                <a:solidFill>
                  <a:schemeClr val="tx1"/>
                </a:solidFill>
                <a:latin typeface="+mn-lt"/>
              </a:rPr>
              <a:t>State Support Network  </a:t>
            </a:r>
            <a:r>
              <a:rPr lang="en-US" sz="2000" dirty="0">
                <a:solidFill>
                  <a:schemeClr val="tx1"/>
                </a:solidFill>
                <a:hlinkClick r:id="rId4"/>
              </a:rPr>
              <a:t>https://tinyurl.com/SI-evidencebased</a:t>
            </a:r>
            <a:r>
              <a:rPr lang="en-US" sz="2000" dirty="0">
                <a:solidFill>
                  <a:schemeClr val="tx1"/>
                </a:solidFill>
              </a:rPr>
              <a:t>  </a:t>
            </a:r>
            <a:endParaRPr lang="en-US" sz="2000" b="1" dirty="0">
              <a:solidFill>
                <a:schemeClr val="tx1"/>
              </a:solidFill>
            </a:endParaRPr>
          </a:p>
          <a:p>
            <a:pPr marL="0" indent="0">
              <a:buNone/>
            </a:pPr>
            <a:r>
              <a:rPr lang="en-US" sz="2000" dirty="0">
                <a:solidFill>
                  <a:schemeClr val="tx1"/>
                </a:solidFill>
              </a:rPr>
              <a:t>-- leveraging evidence-based practices for local school improvement</a:t>
            </a:r>
          </a:p>
          <a:p>
            <a:pPr marL="0" indent="0">
              <a:buNone/>
            </a:pPr>
            <a:endParaRPr lang="en-US" sz="1500" dirty="0">
              <a:solidFill>
                <a:schemeClr val="tx1">
                  <a:lumMod val="85000"/>
                  <a:lumOff val="15000"/>
                </a:schemeClr>
              </a:solidFill>
            </a:endParaRPr>
          </a:p>
          <a:p>
            <a:pPr marL="0" indent="0">
              <a:buNone/>
            </a:pPr>
            <a:r>
              <a:rPr lang="en-US" sz="2000" b="1" dirty="0">
                <a:solidFill>
                  <a:schemeClr val="tx1"/>
                </a:solidFill>
                <a:latin typeface="+mn-lt"/>
              </a:rPr>
              <a:t>Blueprints For Healthy Youth Development </a:t>
            </a:r>
            <a:r>
              <a:rPr lang="en-US" sz="1800" dirty="0">
                <a:solidFill>
                  <a:schemeClr val="tx1"/>
                </a:solidFill>
                <a:hlinkClick r:id="rId5"/>
              </a:rPr>
              <a:t>https://www.blueprintsprograms.org/</a:t>
            </a:r>
            <a:r>
              <a:rPr lang="en-US" sz="1800" dirty="0">
                <a:solidFill>
                  <a:schemeClr val="tx1"/>
                </a:solidFill>
              </a:rPr>
              <a:t>  </a:t>
            </a:r>
            <a:endParaRPr lang="en-US" sz="1800" b="1" dirty="0">
              <a:solidFill>
                <a:schemeClr val="tx1"/>
              </a:solidFill>
            </a:endParaRPr>
          </a:p>
          <a:p>
            <a:pPr marL="0" indent="0">
              <a:buNone/>
            </a:pPr>
            <a:r>
              <a:rPr lang="en-US" sz="1800" dirty="0">
                <a:solidFill>
                  <a:schemeClr val="tx1"/>
                </a:solidFill>
              </a:rPr>
              <a:t>-- a national violence prevention initiative to identify programs that are effective in reducing adolescent violent crime, aggression, delinquency, and substance abuse. </a:t>
            </a:r>
          </a:p>
          <a:p>
            <a:pPr marL="0" indent="0">
              <a:buNone/>
            </a:pPr>
            <a:endParaRPr lang="en-US" dirty="0"/>
          </a:p>
        </p:txBody>
      </p:sp>
      <p:sp>
        <p:nvSpPr>
          <p:cNvPr id="9" name="Rectangle 8">
            <a:extLst>
              <a:ext uri="{FF2B5EF4-FFF2-40B4-BE49-F238E27FC236}">
                <a16:creationId xmlns:a16="http://schemas.microsoft.com/office/drawing/2014/main" id="{9E101C0C-F2C6-4FB8-9244-705551D1CE5E}"/>
              </a:ext>
            </a:extLst>
          </p:cNvPr>
          <p:cNvSpPr/>
          <p:nvPr/>
        </p:nvSpPr>
        <p:spPr>
          <a:xfrm>
            <a:off x="297950" y="196553"/>
            <a:ext cx="8507003" cy="80003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rPr>
              <a:t>Available, online, resources for evidence-based interventions:</a:t>
            </a:r>
          </a:p>
        </p:txBody>
      </p:sp>
    </p:spTree>
    <p:extLst>
      <p:ext uri="{BB962C8B-B14F-4D97-AF65-F5344CB8AC3E}">
        <p14:creationId xmlns:p14="http://schemas.microsoft.com/office/powerpoint/2010/main" val="76261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7265-9624-4C46-9EAB-F78BCCC60C24}"/>
              </a:ext>
            </a:extLst>
          </p:cNvPr>
          <p:cNvSpPr txBox="1">
            <a:spLocks/>
          </p:cNvSpPr>
          <p:nvPr/>
        </p:nvSpPr>
        <p:spPr>
          <a:xfrm>
            <a:off x="515056" y="314861"/>
            <a:ext cx="7673601" cy="719920"/>
          </a:xfrm>
          <a:prstGeom prst="rect">
            <a:avLst/>
          </a:prstGeom>
        </p:spPr>
        <p:txBody>
          <a:bodyPr/>
          <a:lst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a:lstStyle>
          <a:p>
            <a:r>
              <a:rPr lang="en-US" dirty="0">
                <a:highlight>
                  <a:srgbClr val="FFFF00"/>
                </a:highlight>
              </a:rPr>
              <a:t>Tip #8  Develop priority focused goals</a:t>
            </a:r>
          </a:p>
        </p:txBody>
      </p:sp>
      <p:sp>
        <p:nvSpPr>
          <p:cNvPr id="3" name="Content Placeholder 2">
            <a:extLst>
              <a:ext uri="{FF2B5EF4-FFF2-40B4-BE49-F238E27FC236}">
                <a16:creationId xmlns:a16="http://schemas.microsoft.com/office/drawing/2014/main" id="{41518139-E620-4E65-9151-9869A2D8B6C4}"/>
              </a:ext>
            </a:extLst>
          </p:cNvPr>
          <p:cNvSpPr txBox="1">
            <a:spLocks/>
          </p:cNvSpPr>
          <p:nvPr/>
        </p:nvSpPr>
        <p:spPr>
          <a:xfrm>
            <a:off x="515056" y="1062140"/>
            <a:ext cx="8527427" cy="4096714"/>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700" dirty="0">
                <a:solidFill>
                  <a:schemeClr val="tx1"/>
                </a:solidFill>
              </a:rPr>
              <a:t>The priority areas are determined from the needs assessment.</a:t>
            </a:r>
          </a:p>
          <a:p>
            <a:r>
              <a:rPr lang="en-US" sz="2700" dirty="0">
                <a:solidFill>
                  <a:schemeClr val="tx1"/>
                </a:solidFill>
              </a:rPr>
              <a:t>Create SMART goals (Specific, Measurable, Attainable, Relevant, and Time Sensitive)</a:t>
            </a:r>
          </a:p>
          <a:p>
            <a:r>
              <a:rPr lang="en-US" sz="2700" dirty="0">
                <a:solidFill>
                  <a:schemeClr val="tx1"/>
                </a:solidFill>
              </a:rPr>
              <a:t>Some goals may take time (two or three years) to achieve.  Make adjustments, guided by the data/feedback results.</a:t>
            </a:r>
          </a:p>
        </p:txBody>
      </p:sp>
    </p:spTree>
    <p:extLst>
      <p:ext uri="{BB962C8B-B14F-4D97-AF65-F5344CB8AC3E}">
        <p14:creationId xmlns:p14="http://schemas.microsoft.com/office/powerpoint/2010/main" val="151211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6B1F939-3AB4-4D1B-951F-E24A53EC8880}"/>
              </a:ext>
            </a:extLst>
          </p:cNvPr>
          <p:cNvSpPr txBox="1">
            <a:spLocks/>
          </p:cNvSpPr>
          <p:nvPr/>
        </p:nvSpPr>
        <p:spPr>
          <a:xfrm>
            <a:off x="378579" y="1026565"/>
            <a:ext cx="8629954" cy="15860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sz="2800" b="1" u="sng" dirty="0">
                <a:solidFill>
                  <a:schemeClr val="tx1"/>
                </a:solidFill>
              </a:rPr>
              <a:t>Goal:</a:t>
            </a:r>
            <a:r>
              <a:rPr lang="en-US" sz="2800" b="1" dirty="0">
                <a:solidFill>
                  <a:schemeClr val="tx1"/>
                </a:solidFill>
              </a:rPr>
              <a:t>  </a:t>
            </a:r>
            <a:r>
              <a:rPr lang="en-US" sz="2800" dirty="0">
                <a:solidFill>
                  <a:schemeClr val="tx1"/>
                </a:solidFill>
              </a:rPr>
              <a:t>By June 6, 2022, there will be a 10% decrease in student suspensions (combined in-school and out-of-school).</a:t>
            </a:r>
            <a:endParaRPr lang="en-US" sz="2000" dirty="0"/>
          </a:p>
        </p:txBody>
      </p:sp>
      <p:sp>
        <p:nvSpPr>
          <p:cNvPr id="6" name="Rectangle 5">
            <a:extLst>
              <a:ext uri="{FF2B5EF4-FFF2-40B4-BE49-F238E27FC236}">
                <a16:creationId xmlns:a16="http://schemas.microsoft.com/office/drawing/2014/main" id="{93CE6577-4355-4C3A-AECC-905BDECC3C65}"/>
              </a:ext>
            </a:extLst>
          </p:cNvPr>
          <p:cNvSpPr/>
          <p:nvPr/>
        </p:nvSpPr>
        <p:spPr>
          <a:xfrm>
            <a:off x="378578" y="237269"/>
            <a:ext cx="8538007"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Example</a:t>
            </a:r>
          </a:p>
        </p:txBody>
      </p:sp>
      <p:sp>
        <p:nvSpPr>
          <p:cNvPr id="7" name="Content Placeholder 2">
            <a:extLst>
              <a:ext uri="{FF2B5EF4-FFF2-40B4-BE49-F238E27FC236}">
                <a16:creationId xmlns:a16="http://schemas.microsoft.com/office/drawing/2014/main" id="{72EEED81-6212-466D-AAB0-73A95500432E}"/>
              </a:ext>
            </a:extLst>
          </p:cNvPr>
          <p:cNvSpPr txBox="1">
            <a:spLocks/>
          </p:cNvSpPr>
          <p:nvPr/>
        </p:nvSpPr>
        <p:spPr>
          <a:xfrm>
            <a:off x="332604" y="2967232"/>
            <a:ext cx="8629954" cy="24455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buFont typeface="Arial"/>
              <a:buNone/>
            </a:pPr>
            <a:r>
              <a:rPr lang="en-US" sz="2800" b="1" u="sng" dirty="0">
                <a:solidFill>
                  <a:schemeClr val="tx1"/>
                </a:solidFill>
              </a:rPr>
              <a:t>Progress Measures:</a:t>
            </a:r>
            <a:r>
              <a:rPr lang="en-US" sz="2800" b="1" dirty="0">
                <a:solidFill>
                  <a:schemeClr val="tx1"/>
                </a:solidFill>
              </a:rPr>
              <a:t> </a:t>
            </a:r>
            <a:r>
              <a:rPr lang="en-US" sz="2800" dirty="0" err="1">
                <a:solidFill>
                  <a:schemeClr val="tx1"/>
                </a:solidFill>
              </a:rPr>
              <a:t>ZoomWV</a:t>
            </a:r>
            <a:r>
              <a:rPr lang="en-US" sz="2800" dirty="0">
                <a:solidFill>
                  <a:schemeClr val="tx1"/>
                </a:solidFill>
              </a:rPr>
              <a:t>-e data, intervention data, SAT referrals/interventions, family engagement, resource programs, student/staff/family feedback surveys, and school counseling program data</a:t>
            </a:r>
            <a:endParaRPr lang="en-US" dirty="0"/>
          </a:p>
        </p:txBody>
      </p:sp>
    </p:spTree>
    <p:extLst>
      <p:ext uri="{BB962C8B-B14F-4D97-AF65-F5344CB8AC3E}">
        <p14:creationId xmlns:p14="http://schemas.microsoft.com/office/powerpoint/2010/main" val="139621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9875-5FF4-4B3A-BA18-889D9C7949F9}"/>
              </a:ext>
            </a:extLst>
          </p:cNvPr>
          <p:cNvSpPr>
            <a:spLocks noGrp="1"/>
          </p:cNvSpPr>
          <p:nvPr>
            <p:ph type="title"/>
          </p:nvPr>
        </p:nvSpPr>
        <p:spPr>
          <a:xfrm>
            <a:off x="298939" y="143748"/>
            <a:ext cx="8527427" cy="455859"/>
          </a:xfrm>
        </p:spPr>
        <p:txBody>
          <a:bodyPr>
            <a:normAutofit fontScale="90000"/>
          </a:bodyPr>
          <a:lstStyle/>
          <a:p>
            <a:r>
              <a:rPr lang="en-US" dirty="0">
                <a:solidFill>
                  <a:srgbClr val="FF0000"/>
                </a:solidFill>
              </a:rPr>
              <a:t>Sample: </a:t>
            </a:r>
            <a:r>
              <a:rPr lang="en-US" dirty="0"/>
              <a:t>Establishing an Annual School-wide Goal</a:t>
            </a:r>
          </a:p>
        </p:txBody>
      </p:sp>
      <p:sp>
        <p:nvSpPr>
          <p:cNvPr id="3" name="Callout: Right Arrow 2">
            <a:extLst>
              <a:ext uri="{FF2B5EF4-FFF2-40B4-BE49-F238E27FC236}">
                <a16:creationId xmlns:a16="http://schemas.microsoft.com/office/drawing/2014/main" id="{0716293B-5B1A-4392-8081-4311852B9200}"/>
              </a:ext>
            </a:extLst>
          </p:cNvPr>
          <p:cNvSpPr/>
          <p:nvPr/>
        </p:nvSpPr>
        <p:spPr>
          <a:xfrm>
            <a:off x="202535" y="652073"/>
            <a:ext cx="1775134" cy="1094282"/>
          </a:xfrm>
          <a:prstGeom prs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School Strategic Plan Goal</a:t>
            </a:r>
          </a:p>
        </p:txBody>
      </p:sp>
      <p:sp>
        <p:nvSpPr>
          <p:cNvPr id="4" name="Callout: Right Arrow 3">
            <a:extLst>
              <a:ext uri="{FF2B5EF4-FFF2-40B4-BE49-F238E27FC236}">
                <a16:creationId xmlns:a16="http://schemas.microsoft.com/office/drawing/2014/main" id="{F8653384-0629-4692-BB66-EBBEC53A32B4}"/>
              </a:ext>
            </a:extLst>
          </p:cNvPr>
          <p:cNvSpPr/>
          <p:nvPr/>
        </p:nvSpPr>
        <p:spPr>
          <a:xfrm>
            <a:off x="186512" y="2098622"/>
            <a:ext cx="1775134" cy="1094282"/>
          </a:xfrm>
          <a:prstGeom prst="rightArrowCallout">
            <a:avLst/>
          </a:prstGeom>
          <a:solidFill>
            <a:schemeClr val="accent3">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Groups Working on Goal</a:t>
            </a:r>
          </a:p>
        </p:txBody>
      </p:sp>
      <p:sp>
        <p:nvSpPr>
          <p:cNvPr id="5" name="Callout: Right Arrow 4">
            <a:extLst>
              <a:ext uri="{FF2B5EF4-FFF2-40B4-BE49-F238E27FC236}">
                <a16:creationId xmlns:a16="http://schemas.microsoft.com/office/drawing/2014/main" id="{684B1E67-E0D9-465E-AD61-230278AA2AD9}"/>
              </a:ext>
            </a:extLst>
          </p:cNvPr>
          <p:cNvSpPr/>
          <p:nvPr/>
        </p:nvSpPr>
        <p:spPr>
          <a:xfrm>
            <a:off x="170489" y="3518938"/>
            <a:ext cx="1807180" cy="1094282"/>
          </a:xfrm>
          <a:prstGeom prst="rightArrowCallou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 Specific Sub Goals</a:t>
            </a:r>
          </a:p>
        </p:txBody>
      </p:sp>
      <p:sp>
        <p:nvSpPr>
          <p:cNvPr id="6" name="Callout: Right Arrow 5">
            <a:extLst>
              <a:ext uri="{FF2B5EF4-FFF2-40B4-BE49-F238E27FC236}">
                <a16:creationId xmlns:a16="http://schemas.microsoft.com/office/drawing/2014/main" id="{07C241FD-D02B-4BB5-BC40-F27041A1D3D2}"/>
              </a:ext>
            </a:extLst>
          </p:cNvPr>
          <p:cNvSpPr/>
          <p:nvPr/>
        </p:nvSpPr>
        <p:spPr>
          <a:xfrm>
            <a:off x="218558" y="4841823"/>
            <a:ext cx="1775134" cy="1094282"/>
          </a:xfrm>
          <a:prstGeom prst="rightArrowCallout">
            <a:avLst/>
          </a:prstGeom>
          <a:solidFill>
            <a:schemeClr val="accent3">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 Specific Aligned Activities</a:t>
            </a:r>
          </a:p>
        </p:txBody>
      </p:sp>
      <p:sp>
        <p:nvSpPr>
          <p:cNvPr id="7" name="Rectangle: Rounded Corners 6">
            <a:extLst>
              <a:ext uri="{FF2B5EF4-FFF2-40B4-BE49-F238E27FC236}">
                <a16:creationId xmlns:a16="http://schemas.microsoft.com/office/drawing/2014/main" id="{5129E483-A166-4CD7-884C-94ACECC37946}"/>
              </a:ext>
            </a:extLst>
          </p:cNvPr>
          <p:cNvSpPr/>
          <p:nvPr/>
        </p:nvSpPr>
        <p:spPr>
          <a:xfrm>
            <a:off x="2017434" y="652073"/>
            <a:ext cx="6808932" cy="1094282"/>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By June 6, 2022 there will be a 10% decrease in student suspensions (combined in-school and out-of-school). </a:t>
            </a:r>
            <a:endParaRPr lang="en-US" dirty="0"/>
          </a:p>
        </p:txBody>
      </p:sp>
      <p:sp>
        <p:nvSpPr>
          <p:cNvPr id="8" name="Rectangle: Rounded Corners 7">
            <a:extLst>
              <a:ext uri="{FF2B5EF4-FFF2-40B4-BE49-F238E27FC236}">
                <a16:creationId xmlns:a16="http://schemas.microsoft.com/office/drawing/2014/main" id="{FB08582D-1C91-4AE7-B14A-2900BAF263E5}"/>
              </a:ext>
            </a:extLst>
          </p:cNvPr>
          <p:cNvSpPr/>
          <p:nvPr/>
        </p:nvSpPr>
        <p:spPr>
          <a:xfrm>
            <a:off x="2108171" y="2069362"/>
            <a:ext cx="1918741" cy="97436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id="{AD41DE68-7FA7-4DA8-BF12-0FD77928D2B3}"/>
              </a:ext>
            </a:extLst>
          </p:cNvPr>
          <p:cNvSpPr/>
          <p:nvPr/>
        </p:nvSpPr>
        <p:spPr>
          <a:xfrm>
            <a:off x="4409688" y="2047611"/>
            <a:ext cx="1918741" cy="97436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Rounded Corners 9">
            <a:extLst>
              <a:ext uri="{FF2B5EF4-FFF2-40B4-BE49-F238E27FC236}">
                <a16:creationId xmlns:a16="http://schemas.microsoft.com/office/drawing/2014/main" id="{B275A052-79ED-42C7-A8FE-643B7C42A5BF}"/>
              </a:ext>
            </a:extLst>
          </p:cNvPr>
          <p:cNvSpPr/>
          <p:nvPr/>
        </p:nvSpPr>
        <p:spPr>
          <a:xfrm>
            <a:off x="6650630" y="2044908"/>
            <a:ext cx="1918741" cy="97436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Rounded Corners 10">
            <a:extLst>
              <a:ext uri="{FF2B5EF4-FFF2-40B4-BE49-F238E27FC236}">
                <a16:creationId xmlns:a16="http://schemas.microsoft.com/office/drawing/2014/main" id="{E077AB6A-0F02-4674-B9C0-071B626EDB91}"/>
              </a:ext>
            </a:extLst>
          </p:cNvPr>
          <p:cNvSpPr/>
          <p:nvPr/>
        </p:nvSpPr>
        <p:spPr>
          <a:xfrm>
            <a:off x="1991563" y="3357030"/>
            <a:ext cx="2251780" cy="126853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Rounded Corners 11">
            <a:extLst>
              <a:ext uri="{FF2B5EF4-FFF2-40B4-BE49-F238E27FC236}">
                <a16:creationId xmlns:a16="http://schemas.microsoft.com/office/drawing/2014/main" id="{12F6AB7F-42C6-4572-84EC-AEAE4E1E6C26}"/>
              </a:ext>
            </a:extLst>
          </p:cNvPr>
          <p:cNvSpPr/>
          <p:nvPr/>
        </p:nvSpPr>
        <p:spPr>
          <a:xfrm>
            <a:off x="4309238" y="3295890"/>
            <a:ext cx="2077771" cy="132891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71FA8B02-E80E-4535-9F88-139C69C280AF}"/>
              </a:ext>
            </a:extLst>
          </p:cNvPr>
          <p:cNvSpPr/>
          <p:nvPr/>
        </p:nvSpPr>
        <p:spPr>
          <a:xfrm>
            <a:off x="6531202" y="3317800"/>
            <a:ext cx="2212963" cy="12176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C47F7B32-7739-426A-A325-E6B40978D711}"/>
              </a:ext>
            </a:extLst>
          </p:cNvPr>
          <p:cNvSpPr/>
          <p:nvPr/>
        </p:nvSpPr>
        <p:spPr>
          <a:xfrm>
            <a:off x="2017434" y="4878299"/>
            <a:ext cx="2133325" cy="1102776"/>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Rounded Corners 14">
            <a:extLst>
              <a:ext uri="{FF2B5EF4-FFF2-40B4-BE49-F238E27FC236}">
                <a16:creationId xmlns:a16="http://schemas.microsoft.com/office/drawing/2014/main" id="{3E393047-2736-4038-982F-D35550093508}"/>
              </a:ext>
            </a:extLst>
          </p:cNvPr>
          <p:cNvSpPr/>
          <p:nvPr/>
        </p:nvSpPr>
        <p:spPr>
          <a:xfrm>
            <a:off x="4254915" y="4901784"/>
            <a:ext cx="2125034" cy="1057806"/>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80181E84-66F1-426B-97D7-76AC108BD994}"/>
              </a:ext>
            </a:extLst>
          </p:cNvPr>
          <p:cNvSpPr/>
          <p:nvPr/>
        </p:nvSpPr>
        <p:spPr>
          <a:xfrm>
            <a:off x="6490156" y="4841823"/>
            <a:ext cx="2281954" cy="1117767"/>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Down 24">
            <a:extLst>
              <a:ext uri="{FF2B5EF4-FFF2-40B4-BE49-F238E27FC236}">
                <a16:creationId xmlns:a16="http://schemas.microsoft.com/office/drawing/2014/main" id="{DD3AC2F1-1389-4F24-B10C-1483027E1DBA}"/>
              </a:ext>
            </a:extLst>
          </p:cNvPr>
          <p:cNvSpPr/>
          <p:nvPr/>
        </p:nvSpPr>
        <p:spPr>
          <a:xfrm>
            <a:off x="2889225" y="1829384"/>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CD5700D7-8F43-4594-A761-4BADBA9BB1FE}"/>
              </a:ext>
            </a:extLst>
          </p:cNvPr>
          <p:cNvSpPr/>
          <p:nvPr/>
        </p:nvSpPr>
        <p:spPr>
          <a:xfrm>
            <a:off x="2919065" y="3091112"/>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4C66D17-92FB-4244-B73B-FA0B0D51B4A7}"/>
              </a:ext>
            </a:extLst>
          </p:cNvPr>
          <p:cNvSpPr/>
          <p:nvPr/>
        </p:nvSpPr>
        <p:spPr>
          <a:xfrm>
            <a:off x="2923145" y="4640698"/>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2CD7B0D1-ED31-435F-A3B8-9803D14ED0DF}"/>
              </a:ext>
            </a:extLst>
          </p:cNvPr>
          <p:cNvSpPr/>
          <p:nvPr/>
        </p:nvSpPr>
        <p:spPr>
          <a:xfrm>
            <a:off x="5118484" y="4644420"/>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88632FAD-4232-46B7-A5AC-FC9B86B9E00B}"/>
              </a:ext>
            </a:extLst>
          </p:cNvPr>
          <p:cNvSpPr/>
          <p:nvPr/>
        </p:nvSpPr>
        <p:spPr>
          <a:xfrm>
            <a:off x="5122560" y="3051455"/>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C11325B9-993F-4E4E-B016-05EC5CA016B1}"/>
              </a:ext>
            </a:extLst>
          </p:cNvPr>
          <p:cNvSpPr/>
          <p:nvPr/>
        </p:nvSpPr>
        <p:spPr>
          <a:xfrm>
            <a:off x="7407539" y="4590713"/>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A6492267-5CDA-4789-9187-D1ACB9A956FC}"/>
              </a:ext>
            </a:extLst>
          </p:cNvPr>
          <p:cNvSpPr/>
          <p:nvPr/>
        </p:nvSpPr>
        <p:spPr>
          <a:xfrm>
            <a:off x="7407539" y="3051455"/>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013D5821-E052-4695-8075-52482CE459FB}"/>
              </a:ext>
            </a:extLst>
          </p:cNvPr>
          <p:cNvSpPr/>
          <p:nvPr/>
        </p:nvSpPr>
        <p:spPr>
          <a:xfrm>
            <a:off x="5225705" y="1819595"/>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DCFF1AA-BD6E-4012-B17B-86E59D3AE908}"/>
              </a:ext>
            </a:extLst>
          </p:cNvPr>
          <p:cNvSpPr/>
          <p:nvPr/>
        </p:nvSpPr>
        <p:spPr>
          <a:xfrm>
            <a:off x="7366583" y="1819595"/>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545867-0AA9-400E-B000-046EAD8BFA8C}"/>
              </a:ext>
            </a:extLst>
          </p:cNvPr>
          <p:cNvSpPr txBox="1"/>
          <p:nvPr/>
        </p:nvSpPr>
        <p:spPr>
          <a:xfrm>
            <a:off x="2078309" y="2283673"/>
            <a:ext cx="2039341" cy="369332"/>
          </a:xfrm>
          <a:prstGeom prst="rect">
            <a:avLst/>
          </a:prstGeom>
          <a:noFill/>
        </p:spPr>
        <p:txBody>
          <a:bodyPr wrap="none" rtlCol="0">
            <a:spAutoFit/>
          </a:bodyPr>
          <a:lstStyle/>
          <a:p>
            <a:r>
              <a:rPr lang="en-US" dirty="0"/>
              <a:t>School Counselor(s)</a:t>
            </a:r>
          </a:p>
        </p:txBody>
      </p:sp>
      <p:sp>
        <p:nvSpPr>
          <p:cNvPr id="35" name="TextBox 34">
            <a:extLst>
              <a:ext uri="{FF2B5EF4-FFF2-40B4-BE49-F238E27FC236}">
                <a16:creationId xmlns:a16="http://schemas.microsoft.com/office/drawing/2014/main" id="{6217C7A5-4929-41B4-9151-8CC4150315D2}"/>
              </a:ext>
            </a:extLst>
          </p:cNvPr>
          <p:cNvSpPr txBox="1"/>
          <p:nvPr/>
        </p:nvSpPr>
        <p:spPr>
          <a:xfrm>
            <a:off x="4881997" y="2263315"/>
            <a:ext cx="1003352" cy="369332"/>
          </a:xfrm>
          <a:prstGeom prst="rect">
            <a:avLst/>
          </a:prstGeom>
          <a:noFill/>
        </p:spPr>
        <p:txBody>
          <a:bodyPr wrap="none" rtlCol="0">
            <a:spAutoFit/>
          </a:bodyPr>
          <a:lstStyle/>
          <a:p>
            <a:r>
              <a:rPr lang="en-US" dirty="0"/>
              <a:t>Teachers</a:t>
            </a:r>
          </a:p>
        </p:txBody>
      </p:sp>
      <p:sp>
        <p:nvSpPr>
          <p:cNvPr id="36" name="TextBox 35">
            <a:extLst>
              <a:ext uri="{FF2B5EF4-FFF2-40B4-BE49-F238E27FC236}">
                <a16:creationId xmlns:a16="http://schemas.microsoft.com/office/drawing/2014/main" id="{10255D20-9D12-44F4-8206-07855FD16D30}"/>
              </a:ext>
            </a:extLst>
          </p:cNvPr>
          <p:cNvSpPr txBox="1"/>
          <p:nvPr/>
        </p:nvSpPr>
        <p:spPr>
          <a:xfrm>
            <a:off x="6786123" y="2208922"/>
            <a:ext cx="1715534" cy="646331"/>
          </a:xfrm>
          <a:prstGeom prst="rect">
            <a:avLst/>
          </a:prstGeom>
          <a:noFill/>
        </p:spPr>
        <p:txBody>
          <a:bodyPr wrap="none" rtlCol="0">
            <a:spAutoFit/>
          </a:bodyPr>
          <a:lstStyle/>
          <a:p>
            <a:r>
              <a:rPr lang="en-US" dirty="0"/>
              <a:t>Communities In </a:t>
            </a:r>
          </a:p>
          <a:p>
            <a:pPr algn="ctr"/>
            <a:r>
              <a:rPr lang="en-US" dirty="0"/>
              <a:t>Schools</a:t>
            </a:r>
          </a:p>
        </p:txBody>
      </p:sp>
      <p:sp>
        <p:nvSpPr>
          <p:cNvPr id="37" name="TextBox 36">
            <a:extLst>
              <a:ext uri="{FF2B5EF4-FFF2-40B4-BE49-F238E27FC236}">
                <a16:creationId xmlns:a16="http://schemas.microsoft.com/office/drawing/2014/main" id="{5637DD10-1574-4B03-A75E-90ADADB102CC}"/>
              </a:ext>
            </a:extLst>
          </p:cNvPr>
          <p:cNvSpPr txBox="1"/>
          <p:nvPr/>
        </p:nvSpPr>
        <p:spPr>
          <a:xfrm>
            <a:off x="1993088" y="3411691"/>
            <a:ext cx="2317851" cy="1077218"/>
          </a:xfrm>
          <a:prstGeom prst="rect">
            <a:avLst/>
          </a:prstGeom>
          <a:noFill/>
        </p:spPr>
        <p:txBody>
          <a:bodyPr wrap="square" rtlCol="0">
            <a:spAutoFit/>
          </a:bodyPr>
          <a:lstStyle/>
          <a:p>
            <a:pPr algn="ctr"/>
            <a:r>
              <a:rPr lang="en-US" sz="1600" dirty="0"/>
              <a:t>Meet with 100% of students who have been suspended, post-suspension.</a:t>
            </a:r>
          </a:p>
        </p:txBody>
      </p:sp>
      <p:sp>
        <p:nvSpPr>
          <p:cNvPr id="38" name="TextBox 37">
            <a:extLst>
              <a:ext uri="{FF2B5EF4-FFF2-40B4-BE49-F238E27FC236}">
                <a16:creationId xmlns:a16="http://schemas.microsoft.com/office/drawing/2014/main" id="{AE99F660-B938-46AC-AB28-700072717E7E}"/>
              </a:ext>
            </a:extLst>
          </p:cNvPr>
          <p:cNvSpPr txBox="1"/>
          <p:nvPr/>
        </p:nvSpPr>
        <p:spPr>
          <a:xfrm>
            <a:off x="4277192" y="3291691"/>
            <a:ext cx="2212963" cy="1323439"/>
          </a:xfrm>
          <a:prstGeom prst="rect">
            <a:avLst/>
          </a:prstGeom>
          <a:noFill/>
        </p:spPr>
        <p:txBody>
          <a:bodyPr wrap="square" rtlCol="0">
            <a:spAutoFit/>
          </a:bodyPr>
          <a:lstStyle/>
          <a:p>
            <a:pPr algn="ctr"/>
            <a:r>
              <a:rPr lang="en-US" sz="1600" dirty="0"/>
              <a:t>95% of teachers participate in Trauma-informed Practices series of trainings offered by school.</a:t>
            </a:r>
          </a:p>
        </p:txBody>
      </p:sp>
      <p:sp>
        <p:nvSpPr>
          <p:cNvPr id="39" name="TextBox 38">
            <a:extLst>
              <a:ext uri="{FF2B5EF4-FFF2-40B4-BE49-F238E27FC236}">
                <a16:creationId xmlns:a16="http://schemas.microsoft.com/office/drawing/2014/main" id="{8227EB6E-B017-4B9B-8EC4-0021927291BC}"/>
              </a:ext>
            </a:extLst>
          </p:cNvPr>
          <p:cNvSpPr txBox="1"/>
          <p:nvPr/>
        </p:nvSpPr>
        <p:spPr>
          <a:xfrm>
            <a:off x="6553921" y="3323336"/>
            <a:ext cx="2167526" cy="1169551"/>
          </a:xfrm>
          <a:prstGeom prst="rect">
            <a:avLst/>
          </a:prstGeom>
          <a:noFill/>
        </p:spPr>
        <p:txBody>
          <a:bodyPr wrap="square" rtlCol="0">
            <a:spAutoFit/>
          </a:bodyPr>
          <a:lstStyle/>
          <a:p>
            <a:pPr algn="ctr"/>
            <a:r>
              <a:rPr lang="en-US" sz="1400" dirty="0"/>
              <a:t>Identify students who were suspended in prior school year and case manage 100% of students who had 2 or more suspensions.</a:t>
            </a:r>
          </a:p>
        </p:txBody>
      </p:sp>
      <p:sp>
        <p:nvSpPr>
          <p:cNvPr id="40" name="TextBox 39">
            <a:extLst>
              <a:ext uri="{FF2B5EF4-FFF2-40B4-BE49-F238E27FC236}">
                <a16:creationId xmlns:a16="http://schemas.microsoft.com/office/drawing/2014/main" id="{A0BD5639-6009-4E50-8B3D-39D369A08913}"/>
              </a:ext>
            </a:extLst>
          </p:cNvPr>
          <p:cNvSpPr txBox="1"/>
          <p:nvPr/>
        </p:nvSpPr>
        <p:spPr>
          <a:xfrm>
            <a:off x="2009645" y="4874434"/>
            <a:ext cx="2191013" cy="954107"/>
          </a:xfrm>
          <a:prstGeom prst="rect">
            <a:avLst/>
          </a:prstGeom>
          <a:noFill/>
        </p:spPr>
        <p:txBody>
          <a:bodyPr wrap="square" rtlCol="0">
            <a:spAutoFit/>
          </a:bodyPr>
          <a:lstStyle/>
          <a:p>
            <a:pPr>
              <a:buSzPct val="98000"/>
              <a:buFont typeface="Arial" panose="020B0604020202020204" pitchFamily="34" charset="0"/>
              <a:buChar char="•"/>
            </a:pPr>
            <a:r>
              <a:rPr lang="en-US" sz="1400" dirty="0"/>
              <a:t>  One-on-one counseling</a:t>
            </a:r>
          </a:p>
          <a:p>
            <a:pPr>
              <a:buSzPct val="98000"/>
              <a:buFont typeface="Arial" panose="020B0604020202020204" pitchFamily="34" charset="0"/>
              <a:buChar char="•"/>
            </a:pPr>
            <a:r>
              <a:rPr lang="en-US" sz="1400" dirty="0"/>
              <a:t>  Small groups on specific topics (e.g., anger management)</a:t>
            </a:r>
          </a:p>
        </p:txBody>
      </p:sp>
      <p:sp>
        <p:nvSpPr>
          <p:cNvPr id="41" name="TextBox 40">
            <a:extLst>
              <a:ext uri="{FF2B5EF4-FFF2-40B4-BE49-F238E27FC236}">
                <a16:creationId xmlns:a16="http://schemas.microsoft.com/office/drawing/2014/main" id="{EB932027-F048-4BD5-811B-84FEC3C02CB7}"/>
              </a:ext>
            </a:extLst>
          </p:cNvPr>
          <p:cNvSpPr txBox="1"/>
          <p:nvPr/>
        </p:nvSpPr>
        <p:spPr>
          <a:xfrm>
            <a:off x="4231644" y="4928438"/>
            <a:ext cx="2212963" cy="954107"/>
          </a:xfrm>
          <a:prstGeom prst="rect">
            <a:avLst/>
          </a:prstGeom>
          <a:noFill/>
        </p:spPr>
        <p:txBody>
          <a:bodyPr wrap="square" rtlCol="0">
            <a:spAutoFit/>
          </a:bodyPr>
          <a:lstStyle/>
          <a:p>
            <a:pPr>
              <a:buFont typeface="Arial" panose="020B0604020202020204" pitchFamily="34" charset="0"/>
              <a:buChar char="•"/>
            </a:pPr>
            <a:r>
              <a:rPr lang="en-US" sz="1400" dirty="0"/>
              <a:t>  Participate in training</a:t>
            </a:r>
          </a:p>
          <a:p>
            <a:pPr>
              <a:buFont typeface="Arial" panose="020B0604020202020204" pitchFamily="34" charset="0"/>
              <a:buChar char="•"/>
            </a:pPr>
            <a:r>
              <a:rPr lang="en-US" sz="1400" dirty="0"/>
              <a:t>  Implement practices learned in training in the classroom</a:t>
            </a:r>
          </a:p>
        </p:txBody>
      </p:sp>
      <p:sp>
        <p:nvSpPr>
          <p:cNvPr id="42" name="TextBox 41">
            <a:extLst>
              <a:ext uri="{FF2B5EF4-FFF2-40B4-BE49-F238E27FC236}">
                <a16:creationId xmlns:a16="http://schemas.microsoft.com/office/drawing/2014/main" id="{9ED2E8A1-EC1E-4120-82D8-ADC1E1B6E7C9}"/>
              </a:ext>
            </a:extLst>
          </p:cNvPr>
          <p:cNvSpPr txBox="1"/>
          <p:nvPr/>
        </p:nvSpPr>
        <p:spPr>
          <a:xfrm>
            <a:off x="6501727" y="4826995"/>
            <a:ext cx="2324640" cy="1200329"/>
          </a:xfrm>
          <a:prstGeom prst="rect">
            <a:avLst/>
          </a:prstGeom>
          <a:noFill/>
        </p:spPr>
        <p:txBody>
          <a:bodyPr wrap="square" rtlCol="0">
            <a:spAutoFit/>
          </a:bodyPr>
          <a:lstStyle/>
          <a:p>
            <a:pPr>
              <a:buFont typeface="Arial" panose="020B0604020202020204" pitchFamily="34" charset="0"/>
              <a:buChar char="•"/>
            </a:pPr>
            <a:r>
              <a:rPr lang="en-US" sz="1200" dirty="0"/>
              <a:t>Case manage 25+ students (between 5-10% of school population)</a:t>
            </a:r>
          </a:p>
          <a:p>
            <a:pPr>
              <a:buFont typeface="Arial" panose="020B0604020202020204" pitchFamily="34" charset="0"/>
              <a:buChar char="•"/>
            </a:pPr>
            <a:r>
              <a:rPr lang="en-US" sz="1200" dirty="0"/>
              <a:t>Implement tiered supports to help improve behavior focused on root causes of behavior issues</a:t>
            </a:r>
          </a:p>
        </p:txBody>
      </p:sp>
    </p:spTree>
    <p:extLst>
      <p:ext uri="{BB962C8B-B14F-4D97-AF65-F5344CB8AC3E}">
        <p14:creationId xmlns:p14="http://schemas.microsoft.com/office/powerpoint/2010/main" val="424813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9875-5FF4-4B3A-BA18-889D9C7949F9}"/>
              </a:ext>
            </a:extLst>
          </p:cNvPr>
          <p:cNvSpPr>
            <a:spLocks noGrp="1"/>
          </p:cNvSpPr>
          <p:nvPr>
            <p:ph type="title"/>
          </p:nvPr>
        </p:nvSpPr>
        <p:spPr>
          <a:xfrm>
            <a:off x="298939" y="143748"/>
            <a:ext cx="8527427" cy="455859"/>
          </a:xfrm>
        </p:spPr>
        <p:txBody>
          <a:bodyPr>
            <a:normAutofit fontScale="90000"/>
          </a:bodyPr>
          <a:lstStyle/>
          <a:p>
            <a:pPr algn="ctr"/>
            <a:r>
              <a:rPr lang="en-US" dirty="0">
                <a:solidFill>
                  <a:srgbClr val="FF0000"/>
                </a:solidFill>
              </a:rPr>
              <a:t>Sample: </a:t>
            </a:r>
            <a:r>
              <a:rPr lang="en-US" dirty="0"/>
              <a:t>Student Impact Goal</a:t>
            </a:r>
          </a:p>
        </p:txBody>
      </p:sp>
      <p:sp>
        <p:nvSpPr>
          <p:cNvPr id="3" name="Callout: Right Arrow 2">
            <a:extLst>
              <a:ext uri="{FF2B5EF4-FFF2-40B4-BE49-F238E27FC236}">
                <a16:creationId xmlns:a16="http://schemas.microsoft.com/office/drawing/2014/main" id="{0716293B-5B1A-4392-8081-4311852B9200}"/>
              </a:ext>
            </a:extLst>
          </p:cNvPr>
          <p:cNvSpPr/>
          <p:nvPr/>
        </p:nvSpPr>
        <p:spPr>
          <a:xfrm>
            <a:off x="202535" y="652073"/>
            <a:ext cx="1775134" cy="1094282"/>
          </a:xfrm>
          <a:prstGeom prs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School Strategic Plan Goal</a:t>
            </a:r>
          </a:p>
        </p:txBody>
      </p:sp>
      <p:sp>
        <p:nvSpPr>
          <p:cNvPr id="5" name="Callout: Right Arrow 4">
            <a:extLst>
              <a:ext uri="{FF2B5EF4-FFF2-40B4-BE49-F238E27FC236}">
                <a16:creationId xmlns:a16="http://schemas.microsoft.com/office/drawing/2014/main" id="{684B1E67-E0D9-465E-AD61-230278AA2AD9}"/>
              </a:ext>
            </a:extLst>
          </p:cNvPr>
          <p:cNvSpPr/>
          <p:nvPr/>
        </p:nvSpPr>
        <p:spPr>
          <a:xfrm>
            <a:off x="201724" y="2115779"/>
            <a:ext cx="1807180" cy="1094282"/>
          </a:xfrm>
          <a:prstGeom prst="rightArrowCallou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Student Impact Goals</a:t>
            </a:r>
          </a:p>
        </p:txBody>
      </p:sp>
      <p:sp>
        <p:nvSpPr>
          <p:cNvPr id="6" name="Callout: Right Arrow 5">
            <a:extLst>
              <a:ext uri="{FF2B5EF4-FFF2-40B4-BE49-F238E27FC236}">
                <a16:creationId xmlns:a16="http://schemas.microsoft.com/office/drawing/2014/main" id="{07C241FD-D02B-4BB5-BC40-F27041A1D3D2}"/>
              </a:ext>
            </a:extLst>
          </p:cNvPr>
          <p:cNvSpPr/>
          <p:nvPr/>
        </p:nvSpPr>
        <p:spPr>
          <a:xfrm>
            <a:off x="233770" y="3427415"/>
            <a:ext cx="1775134" cy="1094282"/>
          </a:xfrm>
          <a:prstGeom prst="rightArrowCallout">
            <a:avLst/>
          </a:prstGeom>
          <a:solidFill>
            <a:schemeClr val="accent3">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Aligned Activity</a:t>
            </a:r>
          </a:p>
        </p:txBody>
      </p:sp>
      <p:sp>
        <p:nvSpPr>
          <p:cNvPr id="7" name="Rectangle: Rounded Corners 6">
            <a:extLst>
              <a:ext uri="{FF2B5EF4-FFF2-40B4-BE49-F238E27FC236}">
                <a16:creationId xmlns:a16="http://schemas.microsoft.com/office/drawing/2014/main" id="{5129E483-A166-4CD7-884C-94ACECC37946}"/>
              </a:ext>
            </a:extLst>
          </p:cNvPr>
          <p:cNvSpPr/>
          <p:nvPr/>
        </p:nvSpPr>
        <p:spPr>
          <a:xfrm>
            <a:off x="2017434" y="652073"/>
            <a:ext cx="6808932" cy="1094282"/>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By June 6, 2022 there will be a 10% decrease in student suspensions (combined in-school and out-of-school). </a:t>
            </a:r>
            <a:endParaRPr lang="en-US" dirty="0"/>
          </a:p>
        </p:txBody>
      </p:sp>
      <p:sp>
        <p:nvSpPr>
          <p:cNvPr id="25" name="Arrow: Down 24">
            <a:extLst>
              <a:ext uri="{FF2B5EF4-FFF2-40B4-BE49-F238E27FC236}">
                <a16:creationId xmlns:a16="http://schemas.microsoft.com/office/drawing/2014/main" id="{DD3AC2F1-1389-4F24-B10C-1483027E1DBA}"/>
              </a:ext>
            </a:extLst>
          </p:cNvPr>
          <p:cNvSpPr/>
          <p:nvPr/>
        </p:nvSpPr>
        <p:spPr>
          <a:xfrm>
            <a:off x="4848653" y="1829384"/>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4C66D17-92FB-4244-B73B-FA0B0D51B4A7}"/>
              </a:ext>
            </a:extLst>
          </p:cNvPr>
          <p:cNvSpPr/>
          <p:nvPr/>
        </p:nvSpPr>
        <p:spPr>
          <a:xfrm>
            <a:off x="4848653" y="3357197"/>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llout: Right Arrow 42">
            <a:extLst>
              <a:ext uri="{FF2B5EF4-FFF2-40B4-BE49-F238E27FC236}">
                <a16:creationId xmlns:a16="http://schemas.microsoft.com/office/drawing/2014/main" id="{CEC3FE43-82CD-4DB2-9605-8C5D8D8FA878}"/>
              </a:ext>
            </a:extLst>
          </p:cNvPr>
          <p:cNvSpPr/>
          <p:nvPr/>
        </p:nvSpPr>
        <p:spPr>
          <a:xfrm>
            <a:off x="199477" y="4803930"/>
            <a:ext cx="1775134" cy="1094282"/>
          </a:xfrm>
          <a:prstGeom prst="rightArrowCallout">
            <a:avLst/>
          </a:prstGeom>
          <a:solidFill>
            <a:schemeClr val="accent3">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Progress Measure</a:t>
            </a:r>
          </a:p>
        </p:txBody>
      </p:sp>
      <p:sp>
        <p:nvSpPr>
          <p:cNvPr id="45" name="Rectangle: Rounded Corners 44">
            <a:extLst>
              <a:ext uri="{FF2B5EF4-FFF2-40B4-BE49-F238E27FC236}">
                <a16:creationId xmlns:a16="http://schemas.microsoft.com/office/drawing/2014/main" id="{331F1AB0-FFB1-463E-9F81-00E55D7D1DDC}"/>
              </a:ext>
            </a:extLst>
          </p:cNvPr>
          <p:cNvSpPr/>
          <p:nvPr/>
        </p:nvSpPr>
        <p:spPr>
          <a:xfrm>
            <a:off x="3993918" y="4967000"/>
            <a:ext cx="2133325" cy="922012"/>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a:extLst>
              <a:ext uri="{FF2B5EF4-FFF2-40B4-BE49-F238E27FC236}">
                <a16:creationId xmlns:a16="http://schemas.microsoft.com/office/drawing/2014/main" id="{5AAA29A5-C099-4E18-B2A9-2FC0552450DE}"/>
              </a:ext>
            </a:extLst>
          </p:cNvPr>
          <p:cNvGrpSpPr/>
          <p:nvPr/>
        </p:nvGrpSpPr>
        <p:grpSpPr>
          <a:xfrm>
            <a:off x="3838238" y="2068627"/>
            <a:ext cx="2410574" cy="3798230"/>
            <a:chOff x="1882808" y="2175192"/>
            <a:chExt cx="2410574" cy="3798230"/>
          </a:xfrm>
        </p:grpSpPr>
        <p:sp>
          <p:nvSpPr>
            <p:cNvPr id="11" name="Rectangle: Rounded Corners 10">
              <a:extLst>
                <a:ext uri="{FF2B5EF4-FFF2-40B4-BE49-F238E27FC236}">
                  <a16:creationId xmlns:a16="http://schemas.microsoft.com/office/drawing/2014/main" id="{E077AB6A-0F02-4674-B9C0-071B626EDB91}"/>
                </a:ext>
              </a:extLst>
            </p:cNvPr>
            <p:cNvSpPr/>
            <p:nvPr/>
          </p:nvSpPr>
          <p:spPr>
            <a:xfrm>
              <a:off x="1979261" y="2175192"/>
              <a:ext cx="2251780" cy="126853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C47F7B32-7739-426A-A325-E6B40978D711}"/>
                </a:ext>
              </a:extLst>
            </p:cNvPr>
            <p:cNvSpPr/>
            <p:nvPr/>
          </p:nvSpPr>
          <p:spPr>
            <a:xfrm>
              <a:off x="2067334" y="3747440"/>
              <a:ext cx="2133325" cy="1102776"/>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5637DD10-1574-4B03-A75E-90ADADB102CC}"/>
                </a:ext>
              </a:extLst>
            </p:cNvPr>
            <p:cNvSpPr txBox="1"/>
            <p:nvPr/>
          </p:nvSpPr>
          <p:spPr>
            <a:xfrm>
              <a:off x="1882808" y="2269524"/>
              <a:ext cx="2317851" cy="1015663"/>
            </a:xfrm>
            <a:prstGeom prst="rect">
              <a:avLst/>
            </a:prstGeom>
            <a:noFill/>
          </p:spPr>
          <p:txBody>
            <a:bodyPr wrap="square" rtlCol="0">
              <a:spAutoFit/>
            </a:bodyPr>
            <a:lstStyle/>
            <a:p>
              <a:pPr algn="ctr"/>
              <a:r>
                <a:rPr lang="en-US" sz="1200" dirty="0"/>
                <a:t>By May 2022, 80% of students who were suspended will identify and clearly articulate techniques for self-management and positive decision making.</a:t>
              </a:r>
            </a:p>
          </p:txBody>
        </p:sp>
        <p:sp>
          <p:nvSpPr>
            <p:cNvPr id="44" name="TextBox 43">
              <a:extLst>
                <a:ext uri="{FF2B5EF4-FFF2-40B4-BE49-F238E27FC236}">
                  <a16:creationId xmlns:a16="http://schemas.microsoft.com/office/drawing/2014/main" id="{F8973192-D2D1-4474-AFBF-6069AF0AA17A}"/>
                </a:ext>
              </a:extLst>
            </p:cNvPr>
            <p:cNvSpPr txBox="1"/>
            <p:nvPr/>
          </p:nvSpPr>
          <p:spPr>
            <a:xfrm>
              <a:off x="2067334" y="3773163"/>
              <a:ext cx="2191013" cy="954107"/>
            </a:xfrm>
            <a:prstGeom prst="rect">
              <a:avLst/>
            </a:prstGeom>
            <a:noFill/>
          </p:spPr>
          <p:txBody>
            <a:bodyPr wrap="square" rtlCol="0">
              <a:spAutoFit/>
            </a:bodyPr>
            <a:lstStyle/>
            <a:p>
              <a:pPr>
                <a:buSzPct val="98000"/>
                <a:buFont typeface="Arial" panose="020B0604020202020204" pitchFamily="34" charset="0"/>
                <a:buChar char="•"/>
              </a:pPr>
              <a:r>
                <a:rPr lang="en-US" sz="1400" dirty="0"/>
                <a:t>  One-on-one counseling</a:t>
              </a:r>
            </a:p>
            <a:p>
              <a:pPr>
                <a:buSzPct val="98000"/>
                <a:buFont typeface="Arial" panose="020B0604020202020204" pitchFamily="34" charset="0"/>
                <a:buChar char="•"/>
              </a:pPr>
              <a:r>
                <a:rPr lang="en-US" sz="1400" dirty="0"/>
                <a:t>  Small groups on specific topics (e.g., anger management)</a:t>
              </a:r>
            </a:p>
          </p:txBody>
        </p:sp>
        <p:sp>
          <p:nvSpPr>
            <p:cNvPr id="46" name="TextBox 45">
              <a:extLst>
                <a:ext uri="{FF2B5EF4-FFF2-40B4-BE49-F238E27FC236}">
                  <a16:creationId xmlns:a16="http://schemas.microsoft.com/office/drawing/2014/main" id="{41F9E89F-100E-42E8-9265-7F0CBE744512}"/>
                </a:ext>
              </a:extLst>
            </p:cNvPr>
            <p:cNvSpPr txBox="1"/>
            <p:nvPr/>
          </p:nvSpPr>
          <p:spPr>
            <a:xfrm>
              <a:off x="2102369" y="5019315"/>
              <a:ext cx="2191013" cy="954107"/>
            </a:xfrm>
            <a:prstGeom prst="rect">
              <a:avLst/>
            </a:prstGeom>
            <a:noFill/>
          </p:spPr>
          <p:txBody>
            <a:bodyPr wrap="square" rtlCol="0">
              <a:spAutoFit/>
            </a:bodyPr>
            <a:lstStyle/>
            <a:p>
              <a:pPr>
                <a:buSzPct val="98000"/>
                <a:buFont typeface="Arial" panose="020B0604020202020204" pitchFamily="34" charset="0"/>
                <a:buChar char="•"/>
              </a:pPr>
              <a:r>
                <a:rPr lang="en-US" sz="1400" dirty="0"/>
                <a:t>Pre &amp; Post assessment</a:t>
              </a:r>
            </a:p>
            <a:p>
              <a:pPr>
                <a:buSzPct val="98000"/>
                <a:buFont typeface="Arial" panose="020B0604020202020204" pitchFamily="34" charset="0"/>
                <a:buChar char="•"/>
              </a:pPr>
              <a:r>
                <a:rPr lang="en-US" sz="1400" dirty="0"/>
                <a:t>Student self-reflection/survey</a:t>
              </a:r>
            </a:p>
            <a:p>
              <a:pPr>
                <a:buSzPct val="98000"/>
                <a:buFont typeface="Arial" panose="020B0604020202020204" pitchFamily="34" charset="0"/>
                <a:buChar char="•"/>
              </a:pPr>
              <a:r>
                <a:rPr lang="en-US" sz="1400" dirty="0"/>
                <a:t>School discipline data</a:t>
              </a:r>
            </a:p>
          </p:txBody>
        </p:sp>
      </p:grpSp>
      <p:sp>
        <p:nvSpPr>
          <p:cNvPr id="47" name="Arrow: Down 46">
            <a:extLst>
              <a:ext uri="{FF2B5EF4-FFF2-40B4-BE49-F238E27FC236}">
                <a16:creationId xmlns:a16="http://schemas.microsoft.com/office/drawing/2014/main" id="{67E3E27C-29DF-4441-A23A-20ED2EBF3D8F}"/>
              </a:ext>
            </a:extLst>
          </p:cNvPr>
          <p:cNvSpPr/>
          <p:nvPr/>
        </p:nvSpPr>
        <p:spPr>
          <a:xfrm>
            <a:off x="4849273" y="4727027"/>
            <a:ext cx="389744" cy="22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953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7265-9624-4C46-9EAB-F78BCCC60C24}"/>
              </a:ext>
            </a:extLst>
          </p:cNvPr>
          <p:cNvSpPr txBox="1">
            <a:spLocks/>
          </p:cNvSpPr>
          <p:nvPr/>
        </p:nvSpPr>
        <p:spPr>
          <a:xfrm>
            <a:off x="351283" y="315823"/>
            <a:ext cx="8192216" cy="719920"/>
          </a:xfrm>
          <a:prstGeom prst="rect">
            <a:avLst/>
          </a:prstGeom>
        </p:spPr>
        <p:txBody>
          <a:bodyPr/>
          <a:lst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a:lstStyle>
          <a:p>
            <a:r>
              <a:rPr lang="en-US" dirty="0">
                <a:highlight>
                  <a:srgbClr val="FFFF00"/>
                </a:highlight>
              </a:rPr>
              <a:t>Tip #9 Incorporate evidence-based strategies</a:t>
            </a:r>
          </a:p>
        </p:txBody>
      </p:sp>
      <p:sp>
        <p:nvSpPr>
          <p:cNvPr id="4" name="Content Placeholder 2">
            <a:extLst>
              <a:ext uri="{FF2B5EF4-FFF2-40B4-BE49-F238E27FC236}">
                <a16:creationId xmlns:a16="http://schemas.microsoft.com/office/drawing/2014/main" id="{A225ED6B-69B9-4895-8CB7-D705300FACD5}"/>
              </a:ext>
            </a:extLst>
          </p:cNvPr>
          <p:cNvSpPr txBox="1">
            <a:spLocks/>
          </p:cNvSpPr>
          <p:nvPr/>
        </p:nvSpPr>
        <p:spPr>
          <a:xfrm>
            <a:off x="351283" y="1086213"/>
            <a:ext cx="8527427" cy="3148623"/>
          </a:xfrm>
          <a:prstGeom prst="rect">
            <a:avLst/>
          </a:prstGeom>
        </p:spPr>
        <p:txBody>
          <a:bodyPr>
            <a:no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700" dirty="0">
                <a:solidFill>
                  <a:schemeClr val="tx1"/>
                </a:solidFill>
              </a:rPr>
              <a:t>Select </a:t>
            </a:r>
            <a:r>
              <a:rPr lang="en-US" sz="2700" dirty="0">
                <a:solidFill>
                  <a:srgbClr val="FF0000"/>
                </a:solidFill>
              </a:rPr>
              <a:t>rigorous</a:t>
            </a:r>
            <a:r>
              <a:rPr lang="en-US" sz="2700" dirty="0">
                <a:solidFill>
                  <a:schemeClr val="tx1"/>
                </a:solidFill>
              </a:rPr>
              <a:t> and </a:t>
            </a:r>
            <a:r>
              <a:rPr lang="en-US" sz="2700" dirty="0">
                <a:solidFill>
                  <a:srgbClr val="FF0000"/>
                </a:solidFill>
              </a:rPr>
              <a:t>relevant</a:t>
            </a:r>
            <a:r>
              <a:rPr lang="en-US" sz="2700" dirty="0">
                <a:solidFill>
                  <a:schemeClr val="tx1"/>
                </a:solidFill>
              </a:rPr>
              <a:t> resources that will best meet the identified priorities.</a:t>
            </a:r>
          </a:p>
          <a:p>
            <a:r>
              <a:rPr lang="en-US" sz="2700" dirty="0">
                <a:solidFill>
                  <a:schemeClr val="tx1"/>
                </a:solidFill>
              </a:rPr>
              <a:t>Ensure interventions are supported by strong, moderate, or promising evidence (avoid gut feelings or solely based on “suggestions”). </a:t>
            </a:r>
          </a:p>
          <a:p>
            <a:r>
              <a:rPr lang="en-US" sz="2700" dirty="0">
                <a:solidFill>
                  <a:schemeClr val="tx1"/>
                </a:solidFill>
              </a:rPr>
              <a:t>Be sure there is local capacity to implement the interventions successfully (available funding, staff resources, staff skills, and support for the interventions).</a:t>
            </a:r>
          </a:p>
        </p:txBody>
      </p:sp>
    </p:spTree>
    <p:extLst>
      <p:ext uri="{BB962C8B-B14F-4D97-AF65-F5344CB8AC3E}">
        <p14:creationId xmlns:p14="http://schemas.microsoft.com/office/powerpoint/2010/main" val="53483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ED24-A939-454D-AB4F-46E86DE3D601}"/>
              </a:ext>
            </a:extLst>
          </p:cNvPr>
          <p:cNvSpPr>
            <a:spLocks noGrp="1"/>
          </p:cNvSpPr>
          <p:nvPr>
            <p:ph type="title"/>
          </p:nvPr>
        </p:nvSpPr>
        <p:spPr>
          <a:xfrm>
            <a:off x="298940" y="0"/>
            <a:ext cx="3958197" cy="1050119"/>
          </a:xfrm>
        </p:spPr>
        <p:txBody>
          <a:bodyPr/>
          <a:lstStyle/>
          <a:p>
            <a:r>
              <a:rPr lang="en-US" dirty="0">
                <a:highlight>
                  <a:srgbClr val="FFFF00"/>
                </a:highlight>
              </a:rPr>
              <a:t>Tip #10 Action Steps</a:t>
            </a:r>
          </a:p>
        </p:txBody>
      </p:sp>
      <p:sp>
        <p:nvSpPr>
          <p:cNvPr id="3" name="Content Placeholder 2">
            <a:extLst>
              <a:ext uri="{FF2B5EF4-FFF2-40B4-BE49-F238E27FC236}">
                <a16:creationId xmlns:a16="http://schemas.microsoft.com/office/drawing/2014/main" id="{354D5A77-5645-4644-B726-A87E07C0B218}"/>
              </a:ext>
            </a:extLst>
          </p:cNvPr>
          <p:cNvSpPr>
            <a:spLocks noGrp="1"/>
          </p:cNvSpPr>
          <p:nvPr>
            <p:ph idx="1"/>
          </p:nvPr>
        </p:nvSpPr>
        <p:spPr>
          <a:xfrm>
            <a:off x="317633" y="1050119"/>
            <a:ext cx="8527427" cy="2236996"/>
          </a:xfrm>
        </p:spPr>
        <p:txBody>
          <a:bodyPr/>
          <a:lstStyle/>
          <a:p>
            <a:r>
              <a:rPr lang="en-US" sz="2800" dirty="0">
                <a:solidFill>
                  <a:schemeClr val="tx1"/>
                </a:solidFill>
              </a:rPr>
              <a:t>Be specific about what activities will occur.</a:t>
            </a:r>
          </a:p>
          <a:p>
            <a:r>
              <a:rPr lang="en-US" sz="2800" dirty="0">
                <a:solidFill>
                  <a:schemeClr val="tx1"/>
                </a:solidFill>
              </a:rPr>
              <a:t>Decide who will be the person(s) responsible for implementing and monitoring the action step(s).</a:t>
            </a:r>
          </a:p>
          <a:p>
            <a:r>
              <a:rPr lang="en-US" sz="2800" dirty="0">
                <a:solidFill>
                  <a:schemeClr val="tx1"/>
                </a:solidFill>
              </a:rPr>
              <a:t>Determine what process and data will be used to monitor the effectiveness of each action step.</a:t>
            </a:r>
          </a:p>
          <a:p>
            <a:pPr marL="0" indent="0">
              <a:buNone/>
            </a:pPr>
            <a:endParaRPr lang="en-US" dirty="0"/>
          </a:p>
        </p:txBody>
      </p:sp>
      <p:pic>
        <p:nvPicPr>
          <p:cNvPr id="5" name="Picture 4">
            <a:extLst>
              <a:ext uri="{FF2B5EF4-FFF2-40B4-BE49-F238E27FC236}">
                <a16:creationId xmlns:a16="http://schemas.microsoft.com/office/drawing/2014/main" id="{3E7FC631-A4E3-4F74-BD02-F2640C03EF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74638" y="3570886"/>
            <a:ext cx="4700915" cy="2090928"/>
          </a:xfrm>
          <a:prstGeom prst="rect">
            <a:avLst/>
          </a:prstGeom>
        </p:spPr>
      </p:pic>
    </p:spTree>
    <p:extLst>
      <p:ext uri="{BB962C8B-B14F-4D97-AF65-F5344CB8AC3E}">
        <p14:creationId xmlns:p14="http://schemas.microsoft.com/office/powerpoint/2010/main" val="1295106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246" y="1027913"/>
            <a:ext cx="8527427" cy="3067570"/>
          </a:xfrm>
        </p:spPr>
        <p:txBody>
          <a:bodyPr>
            <a:normAutofit lnSpcReduction="10000"/>
          </a:bodyPr>
          <a:lstStyle/>
          <a:p>
            <a:pPr>
              <a:buFont typeface="Wingdings" pitchFamily="2" charset="2"/>
              <a:buChar char="q"/>
            </a:pPr>
            <a:r>
              <a:rPr lang="en-US" sz="2800" dirty="0">
                <a:solidFill>
                  <a:schemeClr val="tx1"/>
                </a:solidFill>
              </a:rPr>
              <a:t>Prior to plan implementation, schedule consistent times to review and update the plan (bi-monthly, each grade period, three times per year, etc.).</a:t>
            </a:r>
          </a:p>
          <a:p>
            <a:pPr marL="0" indent="0">
              <a:buNone/>
            </a:pPr>
            <a:endParaRPr lang="en-US" sz="2600" dirty="0">
              <a:solidFill>
                <a:schemeClr val="tx1"/>
              </a:solidFill>
            </a:endParaRPr>
          </a:p>
          <a:p>
            <a:pPr>
              <a:buFont typeface="Wingdings" pitchFamily="2" charset="2"/>
              <a:buChar char="q"/>
            </a:pPr>
            <a:r>
              <a:rPr lang="en-US" sz="2800" dirty="0">
                <a:solidFill>
                  <a:schemeClr val="tx1"/>
                </a:solidFill>
              </a:rPr>
              <a:t>Determine who is responsible for gathering the strategic plan’s progress data and method of reviewing/presenting it to the team. Consider creating a data dashboard.</a:t>
            </a:r>
          </a:p>
          <a:p>
            <a:pPr marL="0" indent="0">
              <a:buNone/>
            </a:pPr>
            <a:endParaRPr lang="en-US" sz="2400" dirty="0">
              <a:solidFill>
                <a:schemeClr val="accent2">
                  <a:lumMod val="75000"/>
                </a:schemeClr>
              </a:solidFill>
            </a:endParaRPr>
          </a:p>
        </p:txBody>
      </p:sp>
      <p:pic>
        <p:nvPicPr>
          <p:cNvPr id="6" name="Graphic 5" descr="Research">
            <a:hlinkClick r:id="rId3"/>
            <a:extLst>
              <a:ext uri="{FF2B5EF4-FFF2-40B4-BE49-F238E27FC236}">
                <a16:creationId xmlns:a16="http://schemas.microsoft.com/office/drawing/2014/main" id="{C96AF33F-E36D-4498-89C3-661ACF1B7B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3871" y="3732052"/>
            <a:ext cx="1630620" cy="1630620"/>
          </a:xfrm>
          <a:prstGeom prst="rect">
            <a:avLst/>
          </a:prstGeom>
        </p:spPr>
      </p:pic>
      <p:sp>
        <p:nvSpPr>
          <p:cNvPr id="5" name="Title 1">
            <a:extLst>
              <a:ext uri="{FF2B5EF4-FFF2-40B4-BE49-F238E27FC236}">
                <a16:creationId xmlns:a16="http://schemas.microsoft.com/office/drawing/2014/main" id="{15A74CB8-FF7F-4CF9-B5C2-D350AE81A2D7}"/>
              </a:ext>
            </a:extLst>
          </p:cNvPr>
          <p:cNvSpPr>
            <a:spLocks noGrp="1"/>
          </p:cNvSpPr>
          <p:nvPr>
            <p:ph type="title"/>
          </p:nvPr>
        </p:nvSpPr>
        <p:spPr>
          <a:xfrm>
            <a:off x="298939" y="143747"/>
            <a:ext cx="8527427" cy="720517"/>
          </a:xfrm>
        </p:spPr>
        <p:txBody>
          <a:bodyPr/>
          <a:lstStyle/>
          <a:p>
            <a:r>
              <a:rPr lang="en-US" dirty="0">
                <a:highlight>
                  <a:srgbClr val="FFFF00"/>
                </a:highlight>
              </a:rPr>
              <a:t>Tip #11 Monitor, often</a:t>
            </a:r>
          </a:p>
        </p:txBody>
      </p:sp>
    </p:spTree>
    <p:extLst>
      <p:ext uri="{BB962C8B-B14F-4D97-AF65-F5344CB8AC3E}">
        <p14:creationId xmlns:p14="http://schemas.microsoft.com/office/powerpoint/2010/main" val="20101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9" y="978839"/>
            <a:ext cx="8527427" cy="4501787"/>
          </a:xfrm>
        </p:spPr>
        <p:txBody>
          <a:bodyPr>
            <a:normAutofit/>
          </a:bodyPr>
          <a:lstStyle/>
          <a:p>
            <a:pPr>
              <a:buFont typeface="Wingdings" pitchFamily="2" charset="2"/>
              <a:buChar char="q"/>
            </a:pPr>
            <a:r>
              <a:rPr lang="en-US" sz="2800" dirty="0">
                <a:solidFill>
                  <a:schemeClr val="tx1"/>
                </a:solidFill>
              </a:rPr>
              <a:t>Assess and discuss how well the strategies and action steps are being implemented. </a:t>
            </a:r>
            <a:r>
              <a:rPr lang="en-US" sz="2800" i="1" dirty="0">
                <a:solidFill>
                  <a:schemeClr val="tx1"/>
                </a:solidFill>
              </a:rPr>
              <a:t>What impact is evident?</a:t>
            </a:r>
          </a:p>
          <a:p>
            <a:pPr>
              <a:buFont typeface="Wingdings" pitchFamily="2" charset="2"/>
              <a:buChar char="q"/>
            </a:pPr>
            <a:endParaRPr lang="en-US" sz="2800" i="1" dirty="0">
              <a:solidFill>
                <a:schemeClr val="tx1"/>
              </a:solidFill>
            </a:endParaRPr>
          </a:p>
          <a:p>
            <a:pPr>
              <a:buFont typeface="Wingdings" pitchFamily="2" charset="2"/>
              <a:buChar char="q"/>
            </a:pPr>
            <a:r>
              <a:rPr lang="en-US" sz="2800" dirty="0">
                <a:solidFill>
                  <a:schemeClr val="tx1"/>
                </a:solidFill>
              </a:rPr>
              <a:t>Examine the outcomes to determine the extent to which the strategies helped achieve the set goals. </a:t>
            </a:r>
            <a:r>
              <a:rPr lang="en-US" sz="2800" i="1" dirty="0">
                <a:solidFill>
                  <a:schemeClr val="tx1"/>
                </a:solidFill>
              </a:rPr>
              <a:t>Why does the data look the way it does?</a:t>
            </a:r>
          </a:p>
          <a:p>
            <a:pPr>
              <a:buFont typeface="Wingdings" pitchFamily="2" charset="2"/>
              <a:buChar char="q"/>
            </a:pPr>
            <a:endParaRPr lang="en-US" sz="2800" dirty="0">
              <a:solidFill>
                <a:schemeClr val="tx1"/>
              </a:solidFill>
            </a:endParaRPr>
          </a:p>
          <a:p>
            <a:pPr>
              <a:buFont typeface="Wingdings" pitchFamily="2" charset="2"/>
              <a:buChar char="q"/>
            </a:pPr>
            <a:r>
              <a:rPr lang="en-US" sz="2800" dirty="0">
                <a:solidFill>
                  <a:schemeClr val="tx1"/>
                </a:solidFill>
              </a:rPr>
              <a:t>Document the results, root cause analysis, and any adjustments that are needed.</a:t>
            </a:r>
          </a:p>
          <a:p>
            <a:pPr marL="0" indent="0">
              <a:buNone/>
            </a:pPr>
            <a:endParaRPr lang="en-US" sz="1800" dirty="0">
              <a:solidFill>
                <a:schemeClr val="accent2">
                  <a:lumMod val="75000"/>
                </a:schemeClr>
              </a:solidFill>
            </a:endParaRPr>
          </a:p>
        </p:txBody>
      </p:sp>
      <p:pic>
        <p:nvPicPr>
          <p:cNvPr id="6" name="Graphic 5" descr="Research">
            <a:hlinkClick r:id="rId3"/>
            <a:extLst>
              <a:ext uri="{FF2B5EF4-FFF2-40B4-BE49-F238E27FC236}">
                <a16:creationId xmlns:a16="http://schemas.microsoft.com/office/drawing/2014/main" id="{C96AF33F-E36D-4498-89C3-661ACF1B7B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2300" y="4612598"/>
            <a:ext cx="1381214" cy="1381214"/>
          </a:xfrm>
          <a:prstGeom prst="rect">
            <a:avLst/>
          </a:prstGeom>
        </p:spPr>
      </p:pic>
      <p:sp>
        <p:nvSpPr>
          <p:cNvPr id="4" name="Title 1">
            <a:extLst>
              <a:ext uri="{FF2B5EF4-FFF2-40B4-BE49-F238E27FC236}">
                <a16:creationId xmlns:a16="http://schemas.microsoft.com/office/drawing/2014/main" id="{29FCBC54-A4D8-44E9-9F9C-36AAABFAADE5}"/>
              </a:ext>
            </a:extLst>
          </p:cNvPr>
          <p:cNvSpPr>
            <a:spLocks noGrp="1"/>
          </p:cNvSpPr>
          <p:nvPr>
            <p:ph type="title"/>
          </p:nvPr>
        </p:nvSpPr>
        <p:spPr>
          <a:xfrm>
            <a:off x="298939" y="143747"/>
            <a:ext cx="8527427" cy="720517"/>
          </a:xfrm>
        </p:spPr>
        <p:txBody>
          <a:bodyPr/>
          <a:lstStyle/>
          <a:p>
            <a:r>
              <a:rPr lang="en-US" sz="3600" dirty="0">
                <a:solidFill>
                  <a:schemeClr val="tx1"/>
                </a:solidFill>
              </a:rPr>
              <a:t>During the review meeting:</a:t>
            </a:r>
          </a:p>
        </p:txBody>
      </p:sp>
    </p:spTree>
    <p:extLst>
      <p:ext uri="{BB962C8B-B14F-4D97-AF65-F5344CB8AC3E}">
        <p14:creationId xmlns:p14="http://schemas.microsoft.com/office/powerpoint/2010/main" val="3436487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7FB9-8BD6-4666-A975-970964ABD7FA}"/>
              </a:ext>
            </a:extLst>
          </p:cNvPr>
          <p:cNvSpPr>
            <a:spLocks noGrp="1"/>
          </p:cNvSpPr>
          <p:nvPr>
            <p:ph type="title"/>
          </p:nvPr>
        </p:nvSpPr>
        <p:spPr/>
        <p:txBody>
          <a:bodyPr/>
          <a:lstStyle/>
          <a:p>
            <a:r>
              <a:rPr lang="en-US" dirty="0">
                <a:highlight>
                  <a:srgbClr val="FFFF00"/>
                </a:highlight>
              </a:rPr>
              <a:t>Tip #12  Build it outside of GPS</a:t>
            </a:r>
          </a:p>
        </p:txBody>
      </p:sp>
      <p:sp>
        <p:nvSpPr>
          <p:cNvPr id="3" name="Content Placeholder 2">
            <a:extLst>
              <a:ext uri="{FF2B5EF4-FFF2-40B4-BE49-F238E27FC236}">
                <a16:creationId xmlns:a16="http://schemas.microsoft.com/office/drawing/2014/main" id="{20738E35-8F7F-4310-8FA2-87C475407B6F}"/>
              </a:ext>
            </a:extLst>
          </p:cNvPr>
          <p:cNvSpPr>
            <a:spLocks noGrp="1"/>
          </p:cNvSpPr>
          <p:nvPr>
            <p:ph idx="1"/>
          </p:nvPr>
        </p:nvSpPr>
        <p:spPr>
          <a:xfrm>
            <a:off x="317634" y="1543906"/>
            <a:ext cx="8508731" cy="4149969"/>
          </a:xfrm>
        </p:spPr>
        <p:txBody>
          <a:bodyPr>
            <a:normAutofit/>
          </a:bodyPr>
          <a:lstStyle/>
          <a:p>
            <a:r>
              <a:rPr lang="en-US" sz="2800" dirty="0">
                <a:solidFill>
                  <a:schemeClr val="tx1"/>
                </a:solidFill>
              </a:rPr>
              <a:t>It is </a:t>
            </a:r>
            <a:r>
              <a:rPr lang="en-US" sz="2800" dirty="0">
                <a:solidFill>
                  <a:srgbClr val="FF0000"/>
                </a:solidFill>
              </a:rPr>
              <a:t>Highly Recommended </a:t>
            </a:r>
            <a:r>
              <a:rPr lang="en-US" sz="2800" dirty="0">
                <a:solidFill>
                  <a:schemeClr val="tx1"/>
                </a:solidFill>
              </a:rPr>
              <a:t>to draft the plan on a digital template before entering into GPS.</a:t>
            </a:r>
          </a:p>
          <a:p>
            <a:r>
              <a:rPr lang="en-US" sz="2800" b="1" dirty="0">
                <a:solidFill>
                  <a:schemeClr val="tx1"/>
                </a:solidFill>
              </a:rPr>
              <a:t>Anyone on the team</a:t>
            </a:r>
            <a:r>
              <a:rPr lang="en-US" sz="2800" dirty="0">
                <a:solidFill>
                  <a:schemeClr val="tx1"/>
                </a:solidFill>
              </a:rPr>
              <a:t>, with GPS access, can enter (type) the information into the platform.</a:t>
            </a:r>
          </a:p>
          <a:p>
            <a:pPr marL="0" indent="0">
              <a:buNone/>
            </a:pPr>
            <a:endParaRPr lang="en-US" sz="2800" dirty="0">
              <a:solidFill>
                <a:schemeClr val="tx1"/>
              </a:solidFill>
            </a:endParaRPr>
          </a:p>
        </p:txBody>
      </p:sp>
    </p:spTree>
    <p:extLst>
      <p:ext uri="{BB962C8B-B14F-4D97-AF65-F5344CB8AC3E}">
        <p14:creationId xmlns:p14="http://schemas.microsoft.com/office/powerpoint/2010/main" val="135285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D381-EF6A-4AA3-996B-AA81F91B283D}"/>
              </a:ext>
            </a:extLst>
          </p:cNvPr>
          <p:cNvSpPr>
            <a:spLocks noGrp="1"/>
          </p:cNvSpPr>
          <p:nvPr>
            <p:ph type="title"/>
          </p:nvPr>
        </p:nvSpPr>
        <p:spPr/>
        <p:txBody>
          <a:bodyPr/>
          <a:lstStyle/>
          <a:p>
            <a:r>
              <a:rPr lang="en-US" dirty="0"/>
              <a:t>WV Standards for Effective Schools</a:t>
            </a:r>
          </a:p>
        </p:txBody>
      </p:sp>
      <p:sp>
        <p:nvSpPr>
          <p:cNvPr id="3" name="Content Placeholder 2">
            <a:extLst>
              <a:ext uri="{FF2B5EF4-FFF2-40B4-BE49-F238E27FC236}">
                <a16:creationId xmlns:a16="http://schemas.microsoft.com/office/drawing/2014/main" id="{A3B820D6-6A45-4044-9DF5-0E23070ECAAC}"/>
              </a:ext>
            </a:extLst>
          </p:cNvPr>
          <p:cNvSpPr>
            <a:spLocks noGrp="1"/>
          </p:cNvSpPr>
          <p:nvPr>
            <p:ph idx="1"/>
          </p:nvPr>
        </p:nvSpPr>
        <p:spPr/>
        <p:txBody>
          <a:bodyPr>
            <a:normAutofit/>
          </a:bodyPr>
          <a:lstStyle/>
          <a:p>
            <a:pPr marL="385763" indent="-385763">
              <a:buFont typeface="+mj-lt"/>
              <a:buAutoNum type="arabicPeriod"/>
            </a:pPr>
            <a:r>
              <a:rPr lang="en-US" dirty="0">
                <a:highlight>
                  <a:srgbClr val="FFFF00"/>
                </a:highlight>
              </a:rPr>
              <a:t>Clear and Focused Mission </a:t>
            </a:r>
          </a:p>
          <a:p>
            <a:pPr marL="342900" indent="-342900">
              <a:buFont typeface="+mj-lt"/>
              <a:buAutoNum type="arabicPeriod"/>
            </a:pPr>
            <a:r>
              <a:rPr lang="en-US" dirty="0"/>
              <a:t>Instructional Leadership</a:t>
            </a:r>
          </a:p>
          <a:p>
            <a:pPr marL="342900" indent="-342900">
              <a:buFont typeface="+mj-lt"/>
              <a:buAutoNum type="arabicPeriod"/>
            </a:pPr>
            <a:r>
              <a:rPr lang="en-US" dirty="0">
                <a:highlight>
                  <a:srgbClr val="FFFF00"/>
                </a:highlight>
              </a:rPr>
              <a:t>High Expectations for Success </a:t>
            </a:r>
          </a:p>
          <a:p>
            <a:pPr marL="342900" indent="-342900">
              <a:buFont typeface="+mj-lt"/>
              <a:buAutoNum type="arabicPeriod"/>
            </a:pPr>
            <a:r>
              <a:rPr lang="en-US" dirty="0"/>
              <a:t>Positive and Safe Environment </a:t>
            </a:r>
          </a:p>
          <a:p>
            <a:pPr marL="342900" indent="-342900">
              <a:buFont typeface="+mj-lt"/>
              <a:buAutoNum type="arabicPeriod"/>
            </a:pPr>
            <a:r>
              <a:rPr lang="en-US" dirty="0"/>
              <a:t>Equitable Opportunities to Learn and Effective Instruction </a:t>
            </a:r>
          </a:p>
          <a:p>
            <a:pPr marL="342900" indent="-342900">
              <a:buFont typeface="+mj-lt"/>
              <a:buAutoNum type="arabicPeriod"/>
            </a:pPr>
            <a:r>
              <a:rPr lang="en-US" dirty="0">
                <a:highlight>
                  <a:srgbClr val="FFFF00"/>
                </a:highlight>
              </a:rPr>
              <a:t>Frequent Monitoring of Student Progress </a:t>
            </a:r>
          </a:p>
          <a:p>
            <a:pPr marL="342900" indent="-342900">
              <a:buFont typeface="+mj-lt"/>
              <a:buAutoNum type="arabicPeriod"/>
            </a:pPr>
            <a:r>
              <a:rPr lang="en-US" dirty="0">
                <a:highlight>
                  <a:srgbClr val="FFFF00"/>
                </a:highlight>
              </a:rPr>
              <a:t>Family and Community Partnerships </a:t>
            </a:r>
          </a:p>
          <a:p>
            <a:pPr marL="0" indent="0">
              <a:buNone/>
            </a:pPr>
            <a:endParaRPr lang="en-US" dirty="0"/>
          </a:p>
        </p:txBody>
      </p:sp>
      <p:sp>
        <p:nvSpPr>
          <p:cNvPr id="4" name="Slide Number Placeholder 3">
            <a:extLst>
              <a:ext uri="{FF2B5EF4-FFF2-40B4-BE49-F238E27FC236}">
                <a16:creationId xmlns:a16="http://schemas.microsoft.com/office/drawing/2014/main" id="{8F78345D-C6B6-4FDE-9AA0-0F690375FB50}"/>
              </a:ext>
            </a:extLst>
          </p:cNvPr>
          <p:cNvSpPr>
            <a:spLocks noGrp="1"/>
          </p:cNvSpPr>
          <p:nvPr>
            <p:ph type="sldNum" sz="quarter" idx="12"/>
          </p:nvPr>
        </p:nvSpPr>
        <p:spPr/>
        <p:txBody>
          <a:bodyPr/>
          <a:lstStyle/>
          <a:p>
            <a:fld id="{16630861-4318-414B-8E21-CA5F03E7BD41}" type="slidenum">
              <a:rPr lang="en-US" smtClean="0"/>
              <a:t>3</a:t>
            </a:fld>
            <a:endParaRPr lang="en-US"/>
          </a:p>
        </p:txBody>
      </p:sp>
    </p:spTree>
    <p:extLst>
      <p:ext uri="{BB962C8B-B14F-4D97-AF65-F5344CB8AC3E}">
        <p14:creationId xmlns:p14="http://schemas.microsoft.com/office/powerpoint/2010/main" val="132331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Purposeful Planning = Continuous Improvement </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893" y="1870082"/>
            <a:ext cx="3835518" cy="3611100"/>
          </a:xfrm>
          <a:prstGeom prst="rect">
            <a:avLst/>
          </a:prstGeom>
        </p:spPr>
      </p:pic>
    </p:spTree>
    <p:extLst>
      <p:ext uri="{BB962C8B-B14F-4D97-AF65-F5344CB8AC3E}">
        <p14:creationId xmlns:p14="http://schemas.microsoft.com/office/powerpoint/2010/main" val="554052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D7C64-C378-4D98-AA16-073B2D0561FA}"/>
              </a:ext>
            </a:extLst>
          </p:cNvPr>
          <p:cNvSpPr>
            <a:spLocks noGrp="1"/>
          </p:cNvSpPr>
          <p:nvPr>
            <p:ph type="title"/>
          </p:nvPr>
        </p:nvSpPr>
        <p:spPr>
          <a:xfrm>
            <a:off x="298450" y="144464"/>
            <a:ext cx="8528050" cy="86619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Resources</a:t>
            </a:r>
          </a:p>
        </p:txBody>
      </p:sp>
      <p:sp>
        <p:nvSpPr>
          <p:cNvPr id="4" name="TextBox 3">
            <a:extLst>
              <a:ext uri="{FF2B5EF4-FFF2-40B4-BE49-F238E27FC236}">
                <a16:creationId xmlns:a16="http://schemas.microsoft.com/office/drawing/2014/main" id="{122E6743-92AD-4DDB-8F3D-73C3234D8111}"/>
              </a:ext>
            </a:extLst>
          </p:cNvPr>
          <p:cNvSpPr txBox="1"/>
          <p:nvPr/>
        </p:nvSpPr>
        <p:spPr>
          <a:xfrm>
            <a:off x="298450" y="1059030"/>
            <a:ext cx="8528050" cy="4985980"/>
          </a:xfrm>
          <a:prstGeom prst="rect">
            <a:avLst/>
          </a:prstGeom>
          <a:noFill/>
        </p:spPr>
        <p:txBody>
          <a:bodyPr wrap="square" rtlCol="0">
            <a:spAutoFit/>
          </a:bodyPr>
          <a:lstStyle/>
          <a:p>
            <a:r>
              <a:rPr lang="en-US" b="1" dirty="0"/>
              <a:t>Needs Assessment Guidebook:</a:t>
            </a:r>
            <a:r>
              <a:rPr lang="en-US" dirty="0"/>
              <a:t>  </a:t>
            </a:r>
            <a:r>
              <a:rPr lang="en-US" b="1" dirty="0"/>
              <a:t>Supporting the Development of District and School Needs Assessments</a:t>
            </a:r>
          </a:p>
          <a:p>
            <a:r>
              <a:rPr lang="en-US" dirty="0"/>
              <a:t>State Support Network </a:t>
            </a:r>
            <a:r>
              <a:rPr lang="en-US" dirty="0">
                <a:hlinkClick r:id="rId3"/>
              </a:rPr>
              <a:t>https://statesupportnetwork.ed.gov/system/files/needsassessmentguidebook-508_003.pdf</a:t>
            </a:r>
            <a:endParaRPr lang="en-US" dirty="0"/>
          </a:p>
          <a:p>
            <a:endParaRPr lang="en-US" dirty="0"/>
          </a:p>
          <a:p>
            <a:r>
              <a:rPr lang="en-US" b="1" dirty="0"/>
              <a:t>A District Guide to ESSA and the Importance of Stakeholder Engagement </a:t>
            </a:r>
            <a:endParaRPr lang="en-US" dirty="0"/>
          </a:p>
          <a:p>
            <a:r>
              <a:rPr lang="en-US" dirty="0"/>
              <a:t>Partners for Each and Every Child </a:t>
            </a:r>
          </a:p>
          <a:p>
            <a:r>
              <a:rPr lang="en-US" dirty="0">
                <a:hlinkClick r:id="rId4"/>
              </a:rPr>
              <a:t>http://www.partnersforeachandeverychild.org/Publications/P4_District%20Guide_12.11.16.pdf</a:t>
            </a:r>
            <a:endParaRPr lang="en-US" dirty="0"/>
          </a:p>
          <a:p>
            <a:endParaRPr lang="en-US" sz="2400" dirty="0">
              <a:solidFill>
                <a:schemeClr val="bg2">
                  <a:lumMod val="50000"/>
                </a:schemeClr>
              </a:solidFill>
            </a:endParaRPr>
          </a:p>
          <a:p>
            <a:pPr lvl="0"/>
            <a:r>
              <a:rPr lang="en-US" b="1" dirty="0">
                <a:solidFill>
                  <a:srgbClr val="000000"/>
                </a:solidFill>
              </a:rPr>
              <a:t>WVDE GPS Platform (WVDE Resources)</a:t>
            </a:r>
          </a:p>
          <a:p>
            <a:pPr lvl="0"/>
            <a:r>
              <a:rPr lang="en-US" dirty="0">
                <a:solidFill>
                  <a:srgbClr val="000000"/>
                </a:solidFill>
              </a:rPr>
              <a:t>Strategic planning tool resources are available, which includes templates, guides, video tutorials, and links to past webinars.</a:t>
            </a:r>
          </a:p>
          <a:p>
            <a:pPr lvl="0"/>
            <a:r>
              <a:rPr lang="en-US" dirty="0">
                <a:solidFill>
                  <a:schemeClr val="accent1">
                    <a:lumMod val="75000"/>
                  </a:schemeClr>
                </a:solidFill>
                <a:hlinkClick r:id="rId5">
                  <a:extLst>
                    <a:ext uri="{A12FA001-AC4F-418D-AE19-62706E023703}">
                      <ahyp:hlinkClr xmlns:ahyp="http://schemas.microsoft.com/office/drawing/2018/hyperlinkcolor" val="tx"/>
                    </a:ext>
                  </a:extLst>
                </a:hlinkClick>
              </a:rPr>
              <a:t>https://wvdegps.k12.wv.us/DocumentLibrary/Default.aspx?ccipSessionKey=637497076170380754</a:t>
            </a:r>
            <a:r>
              <a:rPr lang="en-US" dirty="0">
                <a:solidFill>
                  <a:schemeClr val="accent1">
                    <a:lumMod val="75000"/>
                  </a:schemeClr>
                </a:solidFill>
              </a:rPr>
              <a:t>  </a:t>
            </a:r>
          </a:p>
          <a:p>
            <a:endParaRPr lang="en-US" sz="2400" dirty="0">
              <a:solidFill>
                <a:schemeClr val="bg2">
                  <a:lumMod val="50000"/>
                </a:schemeClr>
              </a:solidFill>
            </a:endParaRPr>
          </a:p>
        </p:txBody>
      </p:sp>
    </p:spTree>
    <p:extLst>
      <p:ext uri="{BB962C8B-B14F-4D97-AF65-F5344CB8AC3E}">
        <p14:creationId xmlns:p14="http://schemas.microsoft.com/office/powerpoint/2010/main" val="441762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D7C64-C378-4D98-AA16-073B2D0561FA}"/>
              </a:ext>
            </a:extLst>
          </p:cNvPr>
          <p:cNvSpPr>
            <a:spLocks noGrp="1"/>
          </p:cNvSpPr>
          <p:nvPr>
            <p:ph type="title"/>
          </p:nvPr>
        </p:nvSpPr>
        <p:spPr>
          <a:xfrm>
            <a:off x="298450" y="144464"/>
            <a:ext cx="8528050" cy="86619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Video Resources</a:t>
            </a:r>
          </a:p>
        </p:txBody>
      </p:sp>
      <p:sp>
        <p:nvSpPr>
          <p:cNvPr id="5" name="TextBox 4">
            <a:extLst>
              <a:ext uri="{FF2B5EF4-FFF2-40B4-BE49-F238E27FC236}">
                <a16:creationId xmlns:a16="http://schemas.microsoft.com/office/drawing/2014/main" id="{1A54D972-177E-431A-84A0-B0370BA64FC1}"/>
              </a:ext>
            </a:extLst>
          </p:cNvPr>
          <p:cNvSpPr txBox="1"/>
          <p:nvPr/>
        </p:nvSpPr>
        <p:spPr>
          <a:xfrm>
            <a:off x="298450" y="1277519"/>
            <a:ext cx="8528050" cy="3385542"/>
          </a:xfrm>
          <a:prstGeom prst="rect">
            <a:avLst/>
          </a:prstGeom>
          <a:noFill/>
        </p:spPr>
        <p:txBody>
          <a:bodyPr wrap="square" rtlCol="0">
            <a:spAutoFit/>
          </a:bodyPr>
          <a:lstStyle/>
          <a:p>
            <a:r>
              <a:rPr lang="en-US" sz="2800" b="1" dirty="0">
                <a:hlinkClick r:id="rId3"/>
              </a:rPr>
              <a:t>Part I Strategic Planning Process</a:t>
            </a:r>
            <a:endParaRPr lang="en-US" sz="2800" b="1" dirty="0"/>
          </a:p>
          <a:p>
            <a:endParaRPr lang="en-US" sz="2800" b="1" dirty="0"/>
          </a:p>
          <a:p>
            <a:r>
              <a:rPr lang="en-US" sz="2800" b="1" dirty="0">
                <a:hlinkClick r:id="rId4"/>
              </a:rPr>
              <a:t>Part II Comprehensive Needs Assessment</a:t>
            </a:r>
            <a:endParaRPr lang="en-US" sz="2800" b="1" dirty="0"/>
          </a:p>
          <a:p>
            <a:endParaRPr lang="en-US" sz="2800" b="1" dirty="0"/>
          </a:p>
          <a:p>
            <a:r>
              <a:rPr lang="en-US" sz="2800" b="1" dirty="0">
                <a:hlinkClick r:id="rId5"/>
              </a:rPr>
              <a:t>Part III  Goals, Strategies, Action Steps</a:t>
            </a:r>
            <a:endParaRPr lang="en-US" sz="2800" b="1" dirty="0"/>
          </a:p>
          <a:p>
            <a:endParaRPr lang="en-US" sz="2800" b="1" dirty="0"/>
          </a:p>
          <a:p>
            <a:r>
              <a:rPr lang="en-US" sz="2800" b="1" dirty="0">
                <a:hlinkClick r:id="rId6"/>
              </a:rPr>
              <a:t>Part IV  Progress Monitoring the Plan</a:t>
            </a:r>
            <a:endParaRPr lang="en-US" sz="2800" dirty="0"/>
          </a:p>
          <a:p>
            <a:endParaRPr lang="en-US" dirty="0"/>
          </a:p>
        </p:txBody>
      </p:sp>
    </p:spTree>
    <p:extLst>
      <p:ext uri="{BB962C8B-B14F-4D97-AF65-F5344CB8AC3E}">
        <p14:creationId xmlns:p14="http://schemas.microsoft.com/office/powerpoint/2010/main" val="2679041839"/>
      </p:ext>
    </p:extLst>
  </p:cSld>
  <p:clrMapOvr>
    <a:masterClrMapping/>
  </p:clrMapOvr>
  <mc:AlternateContent xmlns:mc="http://schemas.openxmlformats.org/markup-compatibility/2006" xmlns:p14="http://schemas.microsoft.com/office/powerpoint/2010/main">
    <mc:Choice Requires="p14">
      <p:transition spd="slow" p14:dur="2000" advTm="4315"/>
    </mc:Choice>
    <mc:Fallback xmlns="">
      <p:transition spd="slow" advTm="431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F8FF9-3B92-0A4B-AA72-E8330C091B44}"/>
              </a:ext>
            </a:extLst>
          </p:cNvPr>
          <p:cNvSpPr txBox="1"/>
          <p:nvPr/>
        </p:nvSpPr>
        <p:spPr>
          <a:xfrm>
            <a:off x="352775" y="3344588"/>
            <a:ext cx="8438449" cy="2554545"/>
          </a:xfrm>
          <a:prstGeom prst="rect">
            <a:avLst/>
          </a:prstGeom>
          <a:noFill/>
        </p:spPr>
        <p:txBody>
          <a:bodyPr wrap="square" rtlCol="0">
            <a:spAutoFit/>
          </a:bodyPr>
          <a:lstStyle/>
          <a:p>
            <a:pPr algn="ctr"/>
            <a:r>
              <a:rPr lang="en-US" sz="4000" b="1" dirty="0">
                <a:solidFill>
                  <a:schemeClr val="bg2">
                    <a:lumMod val="50000"/>
                  </a:schemeClr>
                </a:solidFill>
              </a:rPr>
              <a:t>Michelle Moore Leftwich, </a:t>
            </a:r>
            <a:r>
              <a:rPr lang="en-US" sz="4000" b="1" dirty="0">
                <a:solidFill>
                  <a:schemeClr val="bg2">
                    <a:lumMod val="50000"/>
                  </a:schemeClr>
                </a:solidFill>
                <a:hlinkClick r:id="rId3"/>
              </a:rPr>
              <a:t>mmoore@k12.wv.us</a:t>
            </a:r>
            <a:endParaRPr lang="en-US" sz="4000" b="1" dirty="0">
              <a:solidFill>
                <a:schemeClr val="bg2">
                  <a:lumMod val="50000"/>
                </a:schemeClr>
              </a:solidFill>
            </a:endParaRPr>
          </a:p>
          <a:p>
            <a:pPr algn="ctr"/>
            <a:r>
              <a:rPr lang="en-US" sz="4000" b="1" dirty="0">
                <a:solidFill>
                  <a:schemeClr val="bg2">
                    <a:lumMod val="50000"/>
                  </a:schemeClr>
                </a:solidFill>
              </a:rPr>
              <a:t>WVDE Office of Federal Programs</a:t>
            </a:r>
          </a:p>
          <a:p>
            <a:pPr algn="ctr"/>
            <a:r>
              <a:rPr lang="en-US" sz="4000" b="1" dirty="0">
                <a:solidFill>
                  <a:schemeClr val="bg2">
                    <a:lumMod val="50000"/>
                  </a:schemeClr>
                </a:solidFill>
              </a:rPr>
              <a:t>304.558.7805</a:t>
            </a:r>
          </a:p>
        </p:txBody>
      </p:sp>
      <p:pic>
        <p:nvPicPr>
          <p:cNvPr id="6" name="Picture 5">
            <a:extLst>
              <a:ext uri="{FF2B5EF4-FFF2-40B4-BE49-F238E27FC236}">
                <a16:creationId xmlns:a16="http://schemas.microsoft.com/office/drawing/2014/main" id="{72CEF82C-E6FA-45A9-B27B-8E2946F92E2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89274" y="547596"/>
            <a:ext cx="2965450" cy="2253742"/>
          </a:xfrm>
          <a:prstGeom prst="rect">
            <a:avLst/>
          </a:prstGeom>
        </p:spPr>
      </p:pic>
    </p:spTree>
    <p:extLst>
      <p:ext uri="{BB962C8B-B14F-4D97-AF65-F5344CB8AC3E}">
        <p14:creationId xmlns:p14="http://schemas.microsoft.com/office/powerpoint/2010/main" val="426575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Continuous Improvement </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893" y="1870082"/>
            <a:ext cx="3835518" cy="3611100"/>
          </a:xfrm>
          <a:prstGeom prst="rect">
            <a:avLst/>
          </a:prstGeom>
        </p:spPr>
      </p:pic>
    </p:spTree>
    <p:extLst>
      <p:ext uri="{BB962C8B-B14F-4D97-AF65-F5344CB8AC3E}">
        <p14:creationId xmlns:p14="http://schemas.microsoft.com/office/powerpoint/2010/main" val="214442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463" y="3585"/>
            <a:ext cx="8229600" cy="1009934"/>
          </a:xfrm>
        </p:spPr>
        <p:txBody>
          <a:bodyPr/>
          <a:lstStyle/>
          <a:p>
            <a:pPr algn="ctr"/>
            <a:r>
              <a:rPr lang="en-US" dirty="0"/>
              <a:t>WV Strategic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3179985"/>
              </p:ext>
            </p:extLst>
          </p:nvPr>
        </p:nvGraphicFramePr>
        <p:xfrm>
          <a:off x="-2550142" y="1296539"/>
          <a:ext cx="8229600" cy="396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CADEFA2E-8538-48EB-BACB-2FEDC91D65EC}"/>
              </a:ext>
            </a:extLst>
          </p:cNvPr>
          <p:cNvGrpSpPr/>
          <p:nvPr/>
        </p:nvGrpSpPr>
        <p:grpSpPr>
          <a:xfrm>
            <a:off x="5406545" y="1404298"/>
            <a:ext cx="3606619" cy="4371454"/>
            <a:chOff x="5406545" y="1404298"/>
            <a:chExt cx="3606619" cy="4371454"/>
          </a:xfrm>
        </p:grpSpPr>
        <p:sp>
          <p:nvSpPr>
            <p:cNvPr id="6" name="Callout: Down Arrow 5">
              <a:extLst>
                <a:ext uri="{FF2B5EF4-FFF2-40B4-BE49-F238E27FC236}">
                  <a16:creationId xmlns:a16="http://schemas.microsoft.com/office/drawing/2014/main" id="{6584BAB0-7781-40DF-9808-DEE38B27D959}"/>
                </a:ext>
              </a:extLst>
            </p:cNvPr>
            <p:cNvSpPr/>
            <p:nvPr/>
          </p:nvSpPr>
          <p:spPr>
            <a:xfrm>
              <a:off x="5783664" y="1404298"/>
              <a:ext cx="2852382" cy="1900451"/>
            </a:xfrm>
            <a:prstGeom prst="downArrowCallout">
              <a:avLst/>
            </a:prstGeom>
            <a:solidFill>
              <a:schemeClr val="bg2">
                <a:lumMod val="75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GPS Houses the Plan</a:t>
              </a:r>
            </a:p>
          </p:txBody>
        </p:sp>
        <p:pic>
          <p:nvPicPr>
            <p:cNvPr id="7" name="Picture 6">
              <a:extLst>
                <a:ext uri="{FF2B5EF4-FFF2-40B4-BE49-F238E27FC236}">
                  <a16:creationId xmlns:a16="http://schemas.microsoft.com/office/drawing/2014/main" id="{C4AAD067-ACD3-4443-A6AF-5F46F659A156}"/>
                </a:ext>
              </a:extLst>
            </p:cNvPr>
            <p:cNvPicPr>
              <a:picLocks noChangeAspect="1"/>
            </p:cNvPicPr>
            <p:nvPr/>
          </p:nvPicPr>
          <p:blipFill>
            <a:blip r:embed="rId8"/>
            <a:stretch>
              <a:fillRect/>
            </a:stretch>
          </p:blipFill>
          <p:spPr>
            <a:xfrm>
              <a:off x="5406545" y="3553252"/>
              <a:ext cx="3606619" cy="2222500"/>
            </a:xfrm>
            <a:prstGeom prst="rect">
              <a:avLst/>
            </a:prstGeom>
          </p:spPr>
        </p:pic>
      </p:grpSp>
      <p:sp>
        <p:nvSpPr>
          <p:cNvPr id="9" name="Rectangle 8">
            <a:extLst>
              <a:ext uri="{FF2B5EF4-FFF2-40B4-BE49-F238E27FC236}">
                <a16:creationId xmlns:a16="http://schemas.microsoft.com/office/drawing/2014/main" id="{737959A7-DF44-684F-AAF5-685A2670BEC2}"/>
              </a:ext>
            </a:extLst>
          </p:cNvPr>
          <p:cNvSpPr/>
          <p:nvPr/>
        </p:nvSpPr>
        <p:spPr>
          <a:xfrm rot="20109494">
            <a:off x="4425632" y="555242"/>
            <a:ext cx="2507652" cy="461665"/>
          </a:xfrm>
          <a:prstGeom prst="rect">
            <a:avLst/>
          </a:prstGeom>
          <a:noFill/>
        </p:spPr>
        <p:txBody>
          <a:bodyPr wrap="square" lIns="91440" tIns="45720" rIns="91440" bIns="45720">
            <a:spAutoFit/>
          </a:bodyPr>
          <a:lstStyle/>
          <a:p>
            <a:pPr algn="ctr"/>
            <a:r>
              <a:rPr lang="en-US" sz="2400" b="1" cap="none" spc="0" dirty="0">
                <a:ln w="12700">
                  <a:solidFill>
                    <a:schemeClr val="accent5"/>
                  </a:solidFill>
                  <a:prstDash val="solid"/>
                </a:ln>
                <a:pattFill prst="wdUpDiag">
                  <a:fgClr>
                    <a:srgbClr val="FF0000"/>
                  </a:fgClr>
                  <a:bgClr>
                    <a:schemeClr val="bg1"/>
                  </a:bgClr>
                </a:pattFill>
                <a:effectLst/>
              </a:rPr>
              <a:t>Planning Process</a:t>
            </a:r>
          </a:p>
        </p:txBody>
      </p:sp>
      <p:sp>
        <p:nvSpPr>
          <p:cNvPr id="10" name="Left Arrow 9">
            <a:extLst>
              <a:ext uri="{FF2B5EF4-FFF2-40B4-BE49-F238E27FC236}">
                <a16:creationId xmlns:a16="http://schemas.microsoft.com/office/drawing/2014/main" id="{822C9641-76C9-4D48-8B25-881C9DDF7703}"/>
              </a:ext>
            </a:extLst>
          </p:cNvPr>
          <p:cNvSpPr/>
          <p:nvPr/>
        </p:nvSpPr>
        <p:spPr>
          <a:xfrm rot="20259887">
            <a:off x="5121930" y="1108029"/>
            <a:ext cx="664353" cy="176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8A8C-125A-40D1-9871-A9F7AB25096B}"/>
              </a:ext>
            </a:extLst>
          </p:cNvPr>
          <p:cNvSpPr>
            <a:spLocks noGrp="1"/>
          </p:cNvSpPr>
          <p:nvPr>
            <p:ph type="title"/>
          </p:nvPr>
        </p:nvSpPr>
        <p:spPr>
          <a:xfrm>
            <a:off x="213683" y="80178"/>
            <a:ext cx="7034282" cy="1400159"/>
          </a:xfrm>
        </p:spPr>
        <p:txBody>
          <a:bodyPr/>
          <a:lstStyle/>
          <a:p>
            <a:r>
              <a:rPr lang="en-US" dirty="0">
                <a:highlight>
                  <a:srgbClr val="FFFF00"/>
                </a:highlight>
              </a:rPr>
              <a:t>Tip #1 Look at the current plan</a:t>
            </a:r>
          </a:p>
        </p:txBody>
      </p:sp>
      <p:pic>
        <p:nvPicPr>
          <p:cNvPr id="4" name="Picture 3">
            <a:hlinkClick r:id="rId3" action="ppaction://hlinksldjump"/>
            <a:extLst>
              <a:ext uri="{FF2B5EF4-FFF2-40B4-BE49-F238E27FC236}">
                <a16:creationId xmlns:a16="http://schemas.microsoft.com/office/drawing/2014/main" id="{927D9112-F830-49FF-8831-24BEE3901DC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8007" r="24954"/>
          <a:stretch/>
        </p:blipFill>
        <p:spPr>
          <a:xfrm>
            <a:off x="6754086" y="508706"/>
            <a:ext cx="1625055" cy="1943260"/>
          </a:xfrm>
          <a:prstGeom prst="rect">
            <a:avLst/>
          </a:prstGeom>
        </p:spPr>
      </p:pic>
      <p:sp>
        <p:nvSpPr>
          <p:cNvPr id="5" name="TextBox 4">
            <a:extLst>
              <a:ext uri="{FF2B5EF4-FFF2-40B4-BE49-F238E27FC236}">
                <a16:creationId xmlns:a16="http://schemas.microsoft.com/office/drawing/2014/main" id="{A9BCE7F5-DAEE-4590-BEAB-9AD9C53690E5}"/>
              </a:ext>
            </a:extLst>
          </p:cNvPr>
          <p:cNvSpPr txBox="1"/>
          <p:nvPr/>
        </p:nvSpPr>
        <p:spPr>
          <a:xfrm>
            <a:off x="5839272" y="6457957"/>
            <a:ext cx="3454685" cy="230832"/>
          </a:xfrm>
          <a:prstGeom prst="rect">
            <a:avLst/>
          </a:prstGeom>
          <a:noFill/>
        </p:spPr>
        <p:txBody>
          <a:bodyPr wrap="square" rtlCol="0">
            <a:spAutoFit/>
          </a:bodyPr>
          <a:lstStyle/>
          <a:p>
            <a:r>
              <a:rPr lang="en-US" sz="900" dirty="0">
                <a:hlinkClick r:id="rId5" tooltip="https://www.peoplematters.in/article/strategic-hr/what-would-you-look-for-in-a-potential-hire-15946"/>
              </a:rPr>
              <a:t>This Photo</a:t>
            </a:r>
            <a:r>
              <a:rPr lang="en-US" sz="900" dirty="0"/>
              <a:t> by Unknown Author is licensed under </a:t>
            </a:r>
            <a:r>
              <a:rPr lang="en-US" sz="900" dirty="0">
                <a:hlinkClick r:id="rId6" tooltip="https://creativecommons.org/licenses/by-nc-sa/3.0/"/>
              </a:rPr>
              <a:t>CC BY-SA-NC</a:t>
            </a:r>
            <a:endParaRPr lang="en-US" sz="900" dirty="0"/>
          </a:p>
        </p:txBody>
      </p:sp>
      <p:sp>
        <p:nvSpPr>
          <p:cNvPr id="7" name="Content Placeholder 2">
            <a:extLst>
              <a:ext uri="{FF2B5EF4-FFF2-40B4-BE49-F238E27FC236}">
                <a16:creationId xmlns:a16="http://schemas.microsoft.com/office/drawing/2014/main" id="{178FC7FE-CEC7-49EC-B005-5AAE573E6284}"/>
              </a:ext>
            </a:extLst>
          </p:cNvPr>
          <p:cNvSpPr txBox="1">
            <a:spLocks/>
          </p:cNvSpPr>
          <p:nvPr/>
        </p:nvSpPr>
        <p:spPr>
          <a:xfrm>
            <a:off x="348647" y="1894162"/>
            <a:ext cx="7217967" cy="4149969"/>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3200" dirty="0">
                <a:solidFill>
                  <a:schemeClr val="tx1"/>
                </a:solidFill>
              </a:rPr>
              <a:t>Information from the school’s current plan (action step progress) informs the needs assessment for the next plan.</a:t>
            </a:r>
          </a:p>
          <a:p>
            <a:pPr marL="0" indent="0">
              <a:buNone/>
            </a:pPr>
            <a:endParaRPr lang="en-US" sz="3200" dirty="0"/>
          </a:p>
          <a:p>
            <a:endParaRPr lang="en-US" sz="3200" dirty="0"/>
          </a:p>
        </p:txBody>
      </p:sp>
    </p:spTree>
    <p:extLst>
      <p:ext uri="{BB962C8B-B14F-4D97-AF65-F5344CB8AC3E}">
        <p14:creationId xmlns:p14="http://schemas.microsoft.com/office/powerpoint/2010/main" val="19164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601BF6EE-80D0-4F54-A7EF-3FC612BC68FD}"/>
              </a:ext>
            </a:extLst>
          </p:cNvPr>
          <p:cNvSpPr txBox="1">
            <a:spLocks/>
          </p:cNvSpPr>
          <p:nvPr/>
        </p:nvSpPr>
        <p:spPr>
          <a:xfrm>
            <a:off x="1531660" y="5280748"/>
            <a:ext cx="6080679" cy="768900"/>
          </a:xfrm>
          <a:prstGeom prst="rect">
            <a:avLst/>
          </a:prstGeom>
        </p:spPr>
        <p:txBody>
          <a:bodyPr>
            <a:normAutofit fontScale="62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endParaRPr lang="en-US" b="1" i="1" dirty="0">
              <a:solidFill>
                <a:srgbClr val="00B050"/>
              </a:solidFill>
            </a:endParaRPr>
          </a:p>
          <a:p>
            <a:pPr marL="0" indent="0">
              <a:buFont typeface="Arial"/>
              <a:buNone/>
            </a:pPr>
            <a:endParaRPr lang="en-US" sz="1950" b="1" dirty="0"/>
          </a:p>
          <a:p>
            <a:pPr marL="0" indent="0">
              <a:buFont typeface="Arial"/>
              <a:buNone/>
            </a:pPr>
            <a:r>
              <a:rPr lang="en-US" sz="2500" dirty="0">
                <a:latin typeface="Calibri" panose="020F0502020204030204" pitchFamily="34" charset="0"/>
                <a:cs typeface="Calibri" panose="020F0502020204030204" pitchFamily="34" charset="0"/>
              </a:rPr>
              <a:t>State Support Network, Needs Assessment Guidebook, pg. 8, May 2018</a:t>
            </a:r>
          </a:p>
        </p:txBody>
      </p:sp>
      <p:pic>
        <p:nvPicPr>
          <p:cNvPr id="7" name="Picture 6">
            <a:extLst>
              <a:ext uri="{FF2B5EF4-FFF2-40B4-BE49-F238E27FC236}">
                <a16:creationId xmlns:a16="http://schemas.microsoft.com/office/drawing/2014/main" id="{4BCAFD6D-6C97-4B59-AF80-B0C2679B880F}"/>
              </a:ext>
            </a:extLst>
          </p:cNvPr>
          <p:cNvPicPr/>
          <p:nvPr/>
        </p:nvPicPr>
        <p:blipFill rotWithShape="1">
          <a:blip r:embed="rId3">
            <a:extLst>
              <a:ext uri="{28A0092B-C50C-407E-A947-70E740481C1C}">
                <a14:useLocalDpi xmlns:a14="http://schemas.microsoft.com/office/drawing/2010/main" val="0"/>
              </a:ext>
            </a:extLst>
          </a:blip>
          <a:srcRect l="20834" t="17379" r="19070" b="58690"/>
          <a:stretch/>
        </p:blipFill>
        <p:spPr bwMode="auto">
          <a:xfrm>
            <a:off x="229662" y="1174360"/>
            <a:ext cx="8799816" cy="214729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EE8D864-01A4-40DF-935D-C1A2E8C8D733}"/>
              </a:ext>
            </a:extLst>
          </p:cNvPr>
          <p:cNvSpPr txBox="1"/>
          <p:nvPr/>
        </p:nvSpPr>
        <p:spPr>
          <a:xfrm>
            <a:off x="3943810" y="3169561"/>
            <a:ext cx="1371521" cy="1754326"/>
          </a:xfrm>
          <a:prstGeom prst="rect">
            <a:avLst/>
          </a:prstGeom>
          <a:solidFill>
            <a:schemeClr val="accent1">
              <a:lumMod val="75000"/>
              <a:alpha val="55000"/>
            </a:schemeClr>
          </a:solidFill>
        </p:spPr>
        <p:txBody>
          <a:bodyPr wrap="square" rtlCol="0">
            <a:spAutoFit/>
          </a:bodyPr>
          <a:lstStyle/>
          <a:p>
            <a:r>
              <a:rPr lang="en-US" dirty="0"/>
              <a:t>Why does the data look the way that it does (root cause)?</a:t>
            </a:r>
          </a:p>
        </p:txBody>
      </p:sp>
      <p:sp>
        <p:nvSpPr>
          <p:cNvPr id="10" name="TextBox 9">
            <a:extLst>
              <a:ext uri="{FF2B5EF4-FFF2-40B4-BE49-F238E27FC236}">
                <a16:creationId xmlns:a16="http://schemas.microsoft.com/office/drawing/2014/main" id="{108FC336-4A39-4796-80F3-453F5D87ECE7}"/>
              </a:ext>
            </a:extLst>
          </p:cNvPr>
          <p:cNvSpPr txBox="1"/>
          <p:nvPr/>
        </p:nvSpPr>
        <p:spPr>
          <a:xfrm>
            <a:off x="2225988" y="3140530"/>
            <a:ext cx="1480050" cy="2308324"/>
          </a:xfrm>
          <a:prstGeom prst="rect">
            <a:avLst/>
          </a:prstGeom>
          <a:solidFill>
            <a:srgbClr val="00B050">
              <a:alpha val="29000"/>
            </a:srgbClr>
          </a:solidFill>
        </p:spPr>
        <p:txBody>
          <a:bodyPr wrap="square" rtlCol="0">
            <a:spAutoFit/>
          </a:bodyPr>
          <a:lstStyle/>
          <a:p>
            <a:r>
              <a:rPr lang="en-US" dirty="0"/>
              <a:t>What various forms of data will be collected? How will it be organized and presented?</a:t>
            </a:r>
          </a:p>
        </p:txBody>
      </p:sp>
      <p:sp>
        <p:nvSpPr>
          <p:cNvPr id="11" name="TextBox 10">
            <a:extLst>
              <a:ext uri="{FF2B5EF4-FFF2-40B4-BE49-F238E27FC236}">
                <a16:creationId xmlns:a16="http://schemas.microsoft.com/office/drawing/2014/main" id="{C36B41EB-C6F7-4843-B5D4-68384A9A6941}"/>
              </a:ext>
            </a:extLst>
          </p:cNvPr>
          <p:cNvSpPr txBox="1"/>
          <p:nvPr/>
        </p:nvSpPr>
        <p:spPr>
          <a:xfrm>
            <a:off x="599058" y="3140531"/>
            <a:ext cx="1369442" cy="1200329"/>
          </a:xfrm>
          <a:prstGeom prst="rect">
            <a:avLst/>
          </a:prstGeom>
          <a:solidFill>
            <a:srgbClr val="FFC000">
              <a:alpha val="26000"/>
            </a:srgbClr>
          </a:solidFill>
        </p:spPr>
        <p:txBody>
          <a:bodyPr wrap="square" rtlCol="0">
            <a:spAutoFit/>
          </a:bodyPr>
          <a:lstStyle/>
          <a:p>
            <a:r>
              <a:rPr lang="en-US" dirty="0"/>
              <a:t>What is the framework? Who will be involved?</a:t>
            </a:r>
          </a:p>
        </p:txBody>
      </p:sp>
      <p:sp>
        <p:nvSpPr>
          <p:cNvPr id="12" name="TextBox 11">
            <a:extLst>
              <a:ext uri="{FF2B5EF4-FFF2-40B4-BE49-F238E27FC236}">
                <a16:creationId xmlns:a16="http://schemas.microsoft.com/office/drawing/2014/main" id="{8D68B402-287F-47ED-8E21-1DB0863F58DD}"/>
              </a:ext>
            </a:extLst>
          </p:cNvPr>
          <p:cNvSpPr txBox="1"/>
          <p:nvPr/>
        </p:nvSpPr>
        <p:spPr>
          <a:xfrm>
            <a:off x="5553103" y="3140530"/>
            <a:ext cx="1395795" cy="2031325"/>
          </a:xfrm>
          <a:prstGeom prst="rect">
            <a:avLst/>
          </a:prstGeom>
          <a:solidFill>
            <a:srgbClr val="434A8D">
              <a:alpha val="54000"/>
            </a:srgbClr>
          </a:solidFill>
        </p:spPr>
        <p:txBody>
          <a:bodyPr wrap="square" rtlCol="0">
            <a:spAutoFit/>
          </a:bodyPr>
          <a:lstStyle/>
          <a:p>
            <a:r>
              <a:rPr lang="en-US" dirty="0"/>
              <a:t>How will the focus be narrowed into a manageable, key set of priorities?</a:t>
            </a:r>
          </a:p>
        </p:txBody>
      </p:sp>
      <p:sp>
        <p:nvSpPr>
          <p:cNvPr id="13" name="TextBox 12">
            <a:extLst>
              <a:ext uri="{FF2B5EF4-FFF2-40B4-BE49-F238E27FC236}">
                <a16:creationId xmlns:a16="http://schemas.microsoft.com/office/drawing/2014/main" id="{0DA8C784-4752-4AD8-B573-64158C1A4ED6}"/>
              </a:ext>
            </a:extLst>
          </p:cNvPr>
          <p:cNvSpPr txBox="1"/>
          <p:nvPr/>
        </p:nvSpPr>
        <p:spPr>
          <a:xfrm>
            <a:off x="7162395" y="3140531"/>
            <a:ext cx="1480049" cy="2308324"/>
          </a:xfrm>
          <a:prstGeom prst="rect">
            <a:avLst/>
          </a:prstGeom>
          <a:solidFill>
            <a:srgbClr val="660066">
              <a:alpha val="45882"/>
            </a:srgbClr>
          </a:solidFill>
        </p:spPr>
        <p:txBody>
          <a:bodyPr wrap="square" rtlCol="0">
            <a:spAutoFit/>
          </a:bodyPr>
          <a:lstStyle/>
          <a:p>
            <a:r>
              <a:rPr lang="en-US" dirty="0"/>
              <a:t>What evidence-based strategies/</a:t>
            </a:r>
          </a:p>
          <a:p>
            <a:r>
              <a:rPr lang="en-US" dirty="0"/>
              <a:t>interventions will support long-term change?</a:t>
            </a:r>
          </a:p>
        </p:txBody>
      </p:sp>
      <p:sp>
        <p:nvSpPr>
          <p:cNvPr id="14" name="Title 1">
            <a:extLst>
              <a:ext uri="{FF2B5EF4-FFF2-40B4-BE49-F238E27FC236}">
                <a16:creationId xmlns:a16="http://schemas.microsoft.com/office/drawing/2014/main" id="{CE9BE9FE-F677-4898-A337-BE17615A2632}"/>
              </a:ext>
            </a:extLst>
          </p:cNvPr>
          <p:cNvSpPr>
            <a:spLocks noGrp="1"/>
          </p:cNvSpPr>
          <p:nvPr>
            <p:ph type="title"/>
          </p:nvPr>
        </p:nvSpPr>
        <p:spPr>
          <a:xfrm>
            <a:off x="298939" y="0"/>
            <a:ext cx="8527427" cy="1400159"/>
          </a:xfrm>
        </p:spPr>
        <p:txBody>
          <a:bodyPr/>
          <a:lstStyle/>
          <a:p>
            <a:r>
              <a:rPr lang="en-US" dirty="0">
                <a:highlight>
                  <a:srgbClr val="FFFF00"/>
                </a:highlight>
              </a:rPr>
              <a:t>Tip #2 The Needs Assessment Drives the Plan</a:t>
            </a:r>
          </a:p>
        </p:txBody>
      </p:sp>
    </p:spTree>
    <p:extLst>
      <p:ext uri="{BB962C8B-B14F-4D97-AF65-F5344CB8AC3E}">
        <p14:creationId xmlns:p14="http://schemas.microsoft.com/office/powerpoint/2010/main" val="313647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7FB9-8BD6-4666-A975-970964ABD7FA}"/>
              </a:ext>
            </a:extLst>
          </p:cNvPr>
          <p:cNvSpPr>
            <a:spLocks noGrp="1"/>
          </p:cNvSpPr>
          <p:nvPr>
            <p:ph type="title"/>
          </p:nvPr>
        </p:nvSpPr>
        <p:spPr/>
        <p:txBody>
          <a:bodyPr/>
          <a:lstStyle/>
          <a:p>
            <a:r>
              <a:rPr lang="en-US" dirty="0">
                <a:highlight>
                  <a:srgbClr val="FFFF00"/>
                </a:highlight>
              </a:rPr>
              <a:t>Tip #3 Work as a TRUE team</a:t>
            </a:r>
          </a:p>
        </p:txBody>
      </p:sp>
      <p:sp>
        <p:nvSpPr>
          <p:cNvPr id="3" name="Content Placeholder 2">
            <a:extLst>
              <a:ext uri="{FF2B5EF4-FFF2-40B4-BE49-F238E27FC236}">
                <a16:creationId xmlns:a16="http://schemas.microsoft.com/office/drawing/2014/main" id="{20738E35-8F7F-4310-8FA2-87C475407B6F}"/>
              </a:ext>
            </a:extLst>
          </p:cNvPr>
          <p:cNvSpPr>
            <a:spLocks noGrp="1"/>
          </p:cNvSpPr>
          <p:nvPr>
            <p:ph idx="1"/>
          </p:nvPr>
        </p:nvSpPr>
        <p:spPr/>
        <p:txBody>
          <a:bodyPr>
            <a:normAutofit/>
          </a:bodyPr>
          <a:lstStyle/>
          <a:p>
            <a:r>
              <a:rPr lang="en-US" sz="3200" dirty="0"/>
              <a:t>Developing the plan is not a “solo” assignment.</a:t>
            </a:r>
          </a:p>
          <a:p>
            <a:r>
              <a:rPr lang="en-US" sz="3200" dirty="0"/>
              <a:t>Identify key stakeholders who are needed for the planning team.</a:t>
            </a:r>
          </a:p>
          <a:p>
            <a:r>
              <a:rPr lang="en-US" sz="3200" dirty="0"/>
              <a:t>Be sure everyone understands the planning process and their role on the team.</a:t>
            </a:r>
          </a:p>
          <a:p>
            <a:r>
              <a:rPr lang="en-US" sz="3200" dirty="0"/>
              <a:t>Structure the planning work and hold true to the process.</a:t>
            </a:r>
          </a:p>
          <a:p>
            <a:endParaRPr lang="en-US" sz="3200" dirty="0"/>
          </a:p>
        </p:txBody>
      </p:sp>
      <p:pic>
        <p:nvPicPr>
          <p:cNvPr id="5" name="Picture 4">
            <a:extLst>
              <a:ext uri="{FF2B5EF4-FFF2-40B4-BE49-F238E27FC236}">
                <a16:creationId xmlns:a16="http://schemas.microsoft.com/office/drawing/2014/main" id="{285D3B54-1A4B-4513-89CB-57D3F2A2042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22689" y="4955168"/>
            <a:ext cx="1198230" cy="918094"/>
          </a:xfrm>
          <a:prstGeom prst="rect">
            <a:avLst/>
          </a:prstGeom>
        </p:spPr>
      </p:pic>
    </p:spTree>
    <p:extLst>
      <p:ext uri="{BB962C8B-B14F-4D97-AF65-F5344CB8AC3E}">
        <p14:creationId xmlns:p14="http://schemas.microsoft.com/office/powerpoint/2010/main" val="26088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1145A1-1BB7-438E-9BD1-405E24F2A3DF}"/>
              </a:ext>
            </a:extLst>
          </p:cNvPr>
          <p:cNvSpPr/>
          <p:nvPr/>
        </p:nvSpPr>
        <p:spPr>
          <a:xfrm>
            <a:off x="193019" y="136592"/>
            <a:ext cx="8831060" cy="131745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2800" dirty="0">
                <a:solidFill>
                  <a:srgbClr val="FFFFFF"/>
                </a:solidFill>
                <a:latin typeface="Calibri" panose="020F0502020204030204"/>
              </a:rPr>
              <a:t>How are the Strategic Plan Needs Assessment and the School Counseling Plan Needs Assessment Related?</a:t>
            </a:r>
          </a:p>
        </p:txBody>
      </p:sp>
      <p:graphicFrame>
        <p:nvGraphicFramePr>
          <p:cNvPr id="2" name="Table 1">
            <a:extLst>
              <a:ext uri="{FF2B5EF4-FFF2-40B4-BE49-F238E27FC236}">
                <a16:creationId xmlns:a16="http://schemas.microsoft.com/office/drawing/2014/main" id="{3C76866E-E961-4C2B-9270-EFA80C9ADF52}"/>
              </a:ext>
            </a:extLst>
          </p:cNvPr>
          <p:cNvGraphicFramePr>
            <a:graphicFrameLocks noGrp="1"/>
          </p:cNvGraphicFramePr>
          <p:nvPr>
            <p:extLst>
              <p:ext uri="{D42A27DB-BD31-4B8C-83A1-F6EECF244321}">
                <p14:modId xmlns:p14="http://schemas.microsoft.com/office/powerpoint/2010/main" val="1657154896"/>
              </p:ext>
            </p:extLst>
          </p:nvPr>
        </p:nvGraphicFramePr>
        <p:xfrm>
          <a:off x="193019" y="1454045"/>
          <a:ext cx="8831061" cy="4450080"/>
        </p:xfrm>
        <a:graphic>
          <a:graphicData uri="http://schemas.openxmlformats.org/drawingml/2006/table">
            <a:tbl>
              <a:tblPr firstRow="1" bandRow="1">
                <a:tableStyleId>{5C22544A-7EE6-4342-B048-85BDC9FD1C3A}</a:tableStyleId>
              </a:tblPr>
              <a:tblGrid>
                <a:gridCol w="2565171">
                  <a:extLst>
                    <a:ext uri="{9D8B030D-6E8A-4147-A177-3AD203B41FA5}">
                      <a16:colId xmlns:a16="http://schemas.microsoft.com/office/drawing/2014/main" val="1318294345"/>
                    </a:ext>
                  </a:extLst>
                </a:gridCol>
                <a:gridCol w="4886794">
                  <a:extLst>
                    <a:ext uri="{9D8B030D-6E8A-4147-A177-3AD203B41FA5}">
                      <a16:colId xmlns:a16="http://schemas.microsoft.com/office/drawing/2014/main" val="2748365110"/>
                    </a:ext>
                  </a:extLst>
                </a:gridCol>
                <a:gridCol w="1379096">
                  <a:extLst>
                    <a:ext uri="{9D8B030D-6E8A-4147-A177-3AD203B41FA5}">
                      <a16:colId xmlns:a16="http://schemas.microsoft.com/office/drawing/2014/main" val="3679011946"/>
                    </a:ext>
                  </a:extLst>
                </a:gridCol>
              </a:tblGrid>
              <a:tr h="520373">
                <a:tc>
                  <a:txBody>
                    <a:bodyPr/>
                    <a:lstStyle/>
                    <a:p>
                      <a:r>
                        <a:rPr lang="en-US" sz="1600" dirty="0"/>
                        <a:t>School Strategic Plan Needs Assessment</a:t>
                      </a:r>
                    </a:p>
                  </a:txBody>
                  <a:tcPr/>
                </a:tc>
                <a:tc>
                  <a:txBody>
                    <a:bodyPr/>
                    <a:lstStyle/>
                    <a:p>
                      <a:r>
                        <a:rPr lang="en-US" sz="1600" dirty="0"/>
                        <a:t>School Counseling Program Audit</a:t>
                      </a:r>
                    </a:p>
                  </a:txBody>
                  <a:tcPr/>
                </a:tc>
                <a:tc>
                  <a:txBody>
                    <a:bodyPr/>
                    <a:lstStyle/>
                    <a:p>
                      <a:r>
                        <a:rPr lang="en-US" sz="1600" dirty="0"/>
                        <a:t>Which Assessment?</a:t>
                      </a:r>
                    </a:p>
                  </a:txBody>
                  <a:tcPr/>
                </a:tc>
                <a:extLst>
                  <a:ext uri="{0D108BD9-81ED-4DB2-BD59-A6C34878D82A}">
                    <a16:rowId xmlns:a16="http://schemas.microsoft.com/office/drawing/2014/main" val="2308296375"/>
                  </a:ext>
                </a:extLst>
              </a:tr>
              <a:tr h="520373">
                <a:tc>
                  <a:txBody>
                    <a:bodyPr/>
                    <a:lstStyle/>
                    <a:p>
                      <a:r>
                        <a:rPr lang="en-US" sz="1600" dirty="0"/>
                        <a:t>Demographic Data</a:t>
                      </a:r>
                    </a:p>
                  </a:txBody>
                  <a:tcPr/>
                </a:tc>
                <a:tc>
                  <a:txBody>
                    <a:bodyPr/>
                    <a:lstStyle/>
                    <a:p>
                      <a:r>
                        <a:rPr lang="en-US" sz="1600" dirty="0"/>
                        <a:t>Program Goals, WVCCRDSS, Use of Data, Personalized Student Planning, Data Analysis and Results, Evaluation and Program Improvement</a:t>
                      </a:r>
                    </a:p>
                  </a:txBody>
                  <a:tcPr/>
                </a:tc>
                <a:tc>
                  <a:txBody>
                    <a:bodyPr/>
                    <a:lstStyle/>
                    <a:p>
                      <a:r>
                        <a:rPr lang="en-US" sz="1600" dirty="0"/>
                        <a:t>Both</a:t>
                      </a:r>
                    </a:p>
                  </a:txBody>
                  <a:tcPr/>
                </a:tc>
                <a:extLst>
                  <a:ext uri="{0D108BD9-81ED-4DB2-BD59-A6C34878D82A}">
                    <a16:rowId xmlns:a16="http://schemas.microsoft.com/office/drawing/2014/main" val="94939160"/>
                  </a:ext>
                </a:extLst>
              </a:tr>
              <a:tr h="520373">
                <a:tc>
                  <a:txBody>
                    <a:bodyPr/>
                    <a:lstStyle/>
                    <a:p>
                      <a:r>
                        <a:rPr lang="en-US" sz="1600" dirty="0"/>
                        <a:t>Academic Data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Program Goals, WVCCRDSS, Use of Data, Personalized Student Planning, Data Analysis and Results, Evaluation and Program Improvement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Both</a:t>
                      </a:r>
                    </a:p>
                    <a:p>
                      <a:endParaRPr lang="en-US" sz="1600" dirty="0"/>
                    </a:p>
                  </a:txBody>
                  <a:tcPr/>
                </a:tc>
                <a:extLst>
                  <a:ext uri="{0D108BD9-81ED-4DB2-BD59-A6C34878D82A}">
                    <a16:rowId xmlns:a16="http://schemas.microsoft.com/office/drawing/2014/main" val="2149388127"/>
                  </a:ext>
                </a:extLst>
              </a:tr>
              <a:tr h="520373">
                <a:tc>
                  <a:txBody>
                    <a:bodyPr/>
                    <a:lstStyle/>
                    <a:p>
                      <a:r>
                        <a:rPr lang="en-US" sz="1600" dirty="0"/>
                        <a:t>High School Graduation and Student Success Data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Program Goals, WVCCRDSS, Use of Data, Personalized Student Planning, Data Analysis and Results, Evaluation and Program Improvement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Both</a:t>
                      </a:r>
                    </a:p>
                    <a:p>
                      <a:endParaRPr lang="en-US" sz="1600" dirty="0"/>
                    </a:p>
                  </a:txBody>
                  <a:tcPr/>
                </a:tc>
                <a:extLst>
                  <a:ext uri="{0D108BD9-81ED-4DB2-BD59-A6C34878D82A}">
                    <a16:rowId xmlns:a16="http://schemas.microsoft.com/office/drawing/2014/main" val="3302975073"/>
                  </a:ext>
                </a:extLst>
              </a:tr>
              <a:tr h="520373">
                <a:tc>
                  <a:txBody>
                    <a:bodyPr/>
                    <a:lstStyle/>
                    <a:p>
                      <a:r>
                        <a:rPr lang="en-US" sz="1600" dirty="0"/>
                        <a:t>Attendance and Behavior Data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Program Goals, WVCCRDSS, Use of Data, Personalized Student Planning, Data Analysis and Results, Evaluation and Program Improvement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Both</a:t>
                      </a:r>
                    </a:p>
                    <a:p>
                      <a:endParaRPr lang="en-US" sz="1600" dirty="0"/>
                    </a:p>
                  </a:txBody>
                  <a:tcPr/>
                </a:tc>
                <a:extLst>
                  <a:ext uri="{0D108BD9-81ED-4DB2-BD59-A6C34878D82A}">
                    <a16:rowId xmlns:a16="http://schemas.microsoft.com/office/drawing/2014/main" val="3233557293"/>
                  </a:ext>
                </a:extLst>
              </a:tr>
              <a:tr h="520373">
                <a:tc>
                  <a:txBody>
                    <a:bodyPr/>
                    <a:lstStyle/>
                    <a:p>
                      <a:r>
                        <a:rPr lang="en-US" sz="1600" dirty="0"/>
                        <a:t>Educator Effectiveness Data</a:t>
                      </a:r>
                    </a:p>
                  </a:txBody>
                  <a:tcPr/>
                </a:tc>
                <a:tc>
                  <a:txBody>
                    <a:bodyPr/>
                    <a:lstStyle/>
                    <a:p>
                      <a:r>
                        <a:rPr lang="en-US" sz="1600" dirty="0"/>
                        <a:t>Program Goals, School Counselor Evaluation, Program Evaluation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Both</a:t>
                      </a:r>
                    </a:p>
                    <a:p>
                      <a:endParaRPr lang="en-US" sz="1600" dirty="0"/>
                    </a:p>
                  </a:txBody>
                  <a:tcPr/>
                </a:tc>
                <a:extLst>
                  <a:ext uri="{0D108BD9-81ED-4DB2-BD59-A6C34878D82A}">
                    <a16:rowId xmlns:a16="http://schemas.microsoft.com/office/drawing/2014/main" val="2684264171"/>
                  </a:ext>
                </a:extLst>
              </a:tr>
            </a:tbl>
          </a:graphicData>
        </a:graphic>
      </p:graphicFrame>
    </p:spTree>
    <p:extLst>
      <p:ext uri="{BB962C8B-B14F-4D97-AF65-F5344CB8AC3E}">
        <p14:creationId xmlns:p14="http://schemas.microsoft.com/office/powerpoint/2010/main" val="2136907259"/>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2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82E797286C7749939AB29E85816E7E" ma:contentTypeVersion="28" ma:contentTypeDescription="Create a new document." ma:contentTypeScope="" ma:versionID="d6ba4bbc5a1e7b19c06cdfd1e295d754">
  <xsd:schema xmlns:xsd="http://www.w3.org/2001/XMLSchema" xmlns:xs="http://www.w3.org/2001/XMLSchema" xmlns:p="http://schemas.microsoft.com/office/2006/metadata/properties" xmlns:ns3="5af4ecd1-5ae5-48af-8c39-971a185ce836" xmlns:ns4="378a00ae-6e6e-42bb-b190-060a5d545a5b" targetNamespace="http://schemas.microsoft.com/office/2006/metadata/properties" ma:root="true" ma:fieldsID="c611ce7db3973df59cb16f1f60ad19d4" ns3:_="" ns4:_="">
    <xsd:import namespace="5af4ecd1-5ae5-48af-8c39-971a185ce836"/>
    <xsd:import namespace="378a00ae-6e6e-42bb-b190-060a5d545a5b"/>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4ecd1-5ae5-48af-8c39-971a185ce8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8a00ae-6e6e-42bb-b190-060a5d545a5b"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378a00ae-6e6e-42bb-b190-060a5d545a5b" xsi:nil="true"/>
    <NotebookType xmlns="378a00ae-6e6e-42bb-b190-060a5d545a5b" xsi:nil="true"/>
    <CultureName xmlns="378a00ae-6e6e-42bb-b190-060a5d545a5b" xsi:nil="true"/>
    <Owner xmlns="378a00ae-6e6e-42bb-b190-060a5d545a5b">
      <UserInfo>
        <DisplayName/>
        <AccountId xsi:nil="true"/>
        <AccountType/>
      </UserInfo>
    </Owner>
    <Students xmlns="378a00ae-6e6e-42bb-b190-060a5d545a5b">
      <UserInfo>
        <DisplayName/>
        <AccountId xsi:nil="true"/>
        <AccountType/>
      </UserInfo>
    </Students>
    <Student_Groups xmlns="378a00ae-6e6e-42bb-b190-060a5d545a5b">
      <UserInfo>
        <DisplayName/>
        <AccountId xsi:nil="true"/>
        <AccountType/>
      </UserInfo>
    </Student_Groups>
    <AppVersion xmlns="378a00ae-6e6e-42bb-b190-060a5d545a5b" xsi:nil="true"/>
    <Invited_Teachers xmlns="378a00ae-6e6e-42bb-b190-060a5d545a5b" xsi:nil="true"/>
    <DefaultSectionNames xmlns="378a00ae-6e6e-42bb-b190-060a5d545a5b" xsi:nil="true"/>
    <Invited_Students xmlns="378a00ae-6e6e-42bb-b190-060a5d545a5b" xsi:nil="true"/>
    <Self_Registration_Enabled xmlns="378a00ae-6e6e-42bb-b190-060a5d545a5b" xsi:nil="true"/>
    <Has_Teacher_Only_SectionGroup xmlns="378a00ae-6e6e-42bb-b190-060a5d545a5b" xsi:nil="true"/>
    <FolderType xmlns="378a00ae-6e6e-42bb-b190-060a5d545a5b" xsi:nil="true"/>
    <Is_Collaboration_Space_Locked xmlns="378a00ae-6e6e-42bb-b190-060a5d545a5b" xsi:nil="true"/>
    <Teachers xmlns="378a00ae-6e6e-42bb-b190-060a5d545a5b">
      <UserInfo>
        <DisplayName/>
        <AccountId xsi:nil="true"/>
        <AccountType/>
      </UserInfo>
    </Teach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8B7DA-153F-4703-B5D6-3B2803CC9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f4ecd1-5ae5-48af-8c39-971a185ce836"/>
    <ds:schemaRef ds:uri="378a00ae-6e6e-42bb-b190-060a5d545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F1B5B6-8DD1-46A4-85DC-734C5569870F}">
  <ds:schemaRefs>
    <ds:schemaRef ds:uri="http://schemas.microsoft.com/office/2006/metadata/properties"/>
    <ds:schemaRef ds:uri="5af4ecd1-5ae5-48af-8c39-971a185ce836"/>
    <ds:schemaRef ds:uri="378a00ae-6e6e-42bb-b190-060a5d545a5b"/>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FA9E17E-E793-4A88-9DE6-50264494F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WVDE_2017Theme2</Template>
  <TotalTime>9561</TotalTime>
  <Words>3176</Words>
  <Application>Microsoft Office PowerPoint</Application>
  <PresentationFormat>On-screen Show (4:3)</PresentationFormat>
  <Paragraphs>292</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Fira Sans</vt:lpstr>
      <vt:lpstr>Fira Sans Ultra</vt:lpstr>
      <vt:lpstr>Monotype Corsiva</vt:lpstr>
      <vt:lpstr>Vollkorn</vt:lpstr>
      <vt:lpstr>Wingdings</vt:lpstr>
      <vt:lpstr>WVDE_2017Theme2</vt:lpstr>
      <vt:lpstr>2_WVDE_2017Theme2</vt:lpstr>
      <vt:lpstr>Tips for Purposeful Planning: Connecting School Counseling &amp; School Strategic Planning  presented by Michelle Leftwich, WVDE Coordinator </vt:lpstr>
      <vt:lpstr>Learning Objectives</vt:lpstr>
      <vt:lpstr>WV Standards for Effective Schools</vt:lpstr>
      <vt:lpstr>Continuous Improvement </vt:lpstr>
      <vt:lpstr>WV Strategic Plan</vt:lpstr>
      <vt:lpstr>Tip #1 Look at the current plan</vt:lpstr>
      <vt:lpstr>Tip #2 The Needs Assessment Drives the Plan</vt:lpstr>
      <vt:lpstr>Tip #3 Work as a TRUE team</vt:lpstr>
      <vt:lpstr>PowerPoint Presentation</vt:lpstr>
      <vt:lpstr>Tip #4 Collect and Organize Data</vt:lpstr>
      <vt:lpstr>PowerPoint Presentation</vt:lpstr>
      <vt:lpstr>PowerPoint Presentation</vt:lpstr>
      <vt:lpstr>Additional Items Captured by the School Counseling Program</vt:lpstr>
      <vt:lpstr>PowerPoint Presentation</vt:lpstr>
      <vt:lpstr>Tip #5 Identify and Explain the Cause</vt:lpstr>
      <vt:lpstr>PowerPoint Presentation</vt:lpstr>
      <vt:lpstr>Tip #6  Narrow the Focus</vt:lpstr>
      <vt:lpstr>PowerPoint Presentation</vt:lpstr>
      <vt:lpstr>Tip #7 Connect the Needs to the Actions</vt:lpstr>
      <vt:lpstr>PowerPoint Presentation</vt:lpstr>
      <vt:lpstr>PowerPoint Presentation</vt:lpstr>
      <vt:lpstr>PowerPoint Presentation</vt:lpstr>
      <vt:lpstr>Sample: Establishing an Annual School-wide Goal</vt:lpstr>
      <vt:lpstr>Sample: Student Impact Goal</vt:lpstr>
      <vt:lpstr>PowerPoint Presentation</vt:lpstr>
      <vt:lpstr>Tip #10 Action Steps</vt:lpstr>
      <vt:lpstr>Tip #11 Monitor, often</vt:lpstr>
      <vt:lpstr>During the review meeting:</vt:lpstr>
      <vt:lpstr>Tip #12  Build it outside of GPS</vt:lpstr>
      <vt:lpstr>Purposeful Planning = Continuous Improvement </vt:lpstr>
      <vt:lpstr>Resources</vt:lpstr>
      <vt:lpstr>Video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Michelle Moore Leftwich</cp:lastModifiedBy>
  <cp:revision>326</cp:revision>
  <cp:lastPrinted>2021-03-08T17:17:59Z</cp:lastPrinted>
  <dcterms:created xsi:type="dcterms:W3CDTF">2017-05-08T14:21:19Z</dcterms:created>
  <dcterms:modified xsi:type="dcterms:W3CDTF">2021-08-03T19:40:12Z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0x0101008F82E797286C7749939AB29E85816E7E</vt:lpwstr>
  </property>
</Properties>
</file>