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snapToObjects="1">
      <p:cViewPr varScale="1">
        <p:scale>
          <a:sx n="69" d="100"/>
          <a:sy n="69" d="100"/>
        </p:scale>
        <p:origin x="75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CCD718-5C9E-0F41-8F48-4EA387E4022C}" type="datetimeFigureOut">
              <a:rPr lang="en-US" smtClean="0"/>
              <a:t>4/26/2019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AEE2DE-F569-CB47-AE41-C8EBB0F45B6F}" type="slidenum">
              <a:rPr lang="en-US" smtClean="0"/>
              <a:t>‹#›</a:t>
            </a:fld>
            <a:endParaRPr lang="en-US"/>
          </a:p>
        </p:txBody>
      </p:sp>
    </p:spTree>
    <p:extLst>
      <p:ext uri="{BB962C8B-B14F-4D97-AF65-F5344CB8AC3E}">
        <p14:creationId xmlns:p14="http://schemas.microsoft.com/office/powerpoint/2010/main" val="2046146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1706" y="3446397"/>
            <a:ext cx="11834447" cy="1713781"/>
          </a:xfrm>
        </p:spPr>
        <p:txBody>
          <a:bodyPr anchor="b"/>
          <a:lstStyle>
            <a:lvl1pPr algn="ctr">
              <a:defRPr sz="6000">
                <a:solidFill>
                  <a:schemeClr val="bg1"/>
                </a:solidFill>
                <a:latin typeface="Vollkorn" charset="0"/>
                <a:ea typeface="Vollkorn" charset="0"/>
                <a:cs typeface="Vollkorn"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661136" y="5292661"/>
            <a:ext cx="6875585" cy="416477"/>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4727328" y="5841621"/>
            <a:ext cx="2743200" cy="365125"/>
          </a:xfrm>
          <a:prstGeom prst="rect">
            <a:avLst/>
          </a:prstGeom>
        </p:spPr>
        <p:txBody>
          <a:bodyPr/>
          <a:lstStyle>
            <a:lvl1pPr algn="ctr">
              <a:defRPr sz="1600" i="1">
                <a:solidFill>
                  <a:schemeClr val="bg1"/>
                </a:solidFill>
              </a:defRPr>
            </a:lvl1pPr>
          </a:lstStyle>
          <a:p>
            <a:endParaRPr lang="en-US"/>
          </a:p>
        </p:txBody>
      </p:sp>
    </p:spTree>
    <p:extLst>
      <p:ext uri="{BB962C8B-B14F-4D97-AF65-F5344CB8AC3E}">
        <p14:creationId xmlns:p14="http://schemas.microsoft.com/office/powerpoint/2010/main" val="46727920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76914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39589" y="365125"/>
            <a:ext cx="2628900" cy="547296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65125"/>
            <a:ext cx="8529989" cy="54729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2066195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1107843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75138" y="1709740"/>
            <a:ext cx="11393350" cy="2852737"/>
          </a:xfrm>
        </p:spPr>
        <p:txBody>
          <a:bodyPr anchor="b"/>
          <a:lstStyle>
            <a:lvl1pPr>
              <a:defRPr sz="6000"/>
            </a:lvl1pPr>
          </a:lstStyle>
          <a:p>
            <a:r>
              <a:rPr lang="en-US" dirty="0" smtClean="0"/>
              <a:t>Click to edit Master title style</a:t>
            </a:r>
            <a:endParaRPr lang="en-US" dirty="0"/>
          </a:p>
        </p:txBody>
      </p:sp>
      <p:sp>
        <p:nvSpPr>
          <p:cNvPr id="3" name="Text Placeholder 2"/>
          <p:cNvSpPr>
            <a:spLocks noGrp="1"/>
          </p:cNvSpPr>
          <p:nvPr>
            <p:ph type="body" idx="1"/>
          </p:nvPr>
        </p:nvSpPr>
        <p:spPr>
          <a:xfrm>
            <a:off x="375139" y="4589466"/>
            <a:ext cx="11393350" cy="93210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846720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98585" y="1778733"/>
            <a:ext cx="5486400" cy="3965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83569" y="1778733"/>
            <a:ext cx="5484919" cy="3965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1602680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98585" y="1681163"/>
            <a:ext cx="548603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98585" y="2505075"/>
            <a:ext cx="5486033" cy="332129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283569" y="1681163"/>
            <a:ext cx="548640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83569" y="2505075"/>
            <a:ext cx="5486403" cy="332129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16630861-4318-414B-8E21-CA5F03E7BD41}" type="slidenum">
              <a:rPr lang="en-US" smtClean="0"/>
              <a:t>‹#›</a:t>
            </a:fld>
            <a:endParaRPr lang="en-US"/>
          </a:p>
        </p:txBody>
      </p:sp>
      <p:sp>
        <p:nvSpPr>
          <p:cNvPr id="11" name="Title 1"/>
          <p:cNvSpPr>
            <a:spLocks noGrp="1"/>
          </p:cNvSpPr>
          <p:nvPr>
            <p:ph type="title"/>
          </p:nvPr>
        </p:nvSpPr>
        <p:spPr>
          <a:xfrm>
            <a:off x="398585" y="143746"/>
            <a:ext cx="11369903" cy="1400159"/>
          </a:xfrm>
        </p:spPr>
        <p:txBody>
          <a:bodyPr/>
          <a:lstStyle/>
          <a:p>
            <a:r>
              <a:rPr lang="en-US" smtClean="0"/>
              <a:t>Click to edit Master title style</a:t>
            </a:r>
            <a:endParaRPr lang="en-US"/>
          </a:p>
        </p:txBody>
      </p:sp>
    </p:spTree>
    <p:extLst>
      <p:ext uri="{BB962C8B-B14F-4D97-AF65-F5344CB8AC3E}">
        <p14:creationId xmlns:p14="http://schemas.microsoft.com/office/powerpoint/2010/main" val="368754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11529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509753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5477" y="457200"/>
            <a:ext cx="4572733"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334000" y="987427"/>
            <a:ext cx="6434488"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45477" y="2057400"/>
            <a:ext cx="457273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1109344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334000" y="987429"/>
            <a:ext cx="6434488"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7" name="Slide Number Placeholder 6"/>
          <p:cNvSpPr>
            <a:spLocks noGrp="1"/>
          </p:cNvSpPr>
          <p:nvPr>
            <p:ph type="sldNum" sz="quarter" idx="12"/>
          </p:nvPr>
        </p:nvSpPr>
        <p:spPr/>
        <p:txBody>
          <a:bodyPr/>
          <a:lstStyle/>
          <a:p>
            <a:fld id="{16630861-4318-414B-8E21-CA5F03E7BD41}" type="slidenum">
              <a:rPr lang="en-US" smtClean="0"/>
              <a:t>‹#›</a:t>
            </a:fld>
            <a:endParaRPr lang="en-US"/>
          </a:p>
        </p:txBody>
      </p:sp>
      <p:sp>
        <p:nvSpPr>
          <p:cNvPr id="10" name="Title 1"/>
          <p:cNvSpPr>
            <a:spLocks noGrp="1"/>
          </p:cNvSpPr>
          <p:nvPr>
            <p:ph type="title"/>
          </p:nvPr>
        </p:nvSpPr>
        <p:spPr>
          <a:xfrm>
            <a:off x="445477" y="457200"/>
            <a:ext cx="4572733" cy="1600200"/>
          </a:xfrm>
        </p:spPr>
        <p:txBody>
          <a:bodyPr anchor="b"/>
          <a:lstStyle>
            <a:lvl1pPr>
              <a:defRPr sz="3200"/>
            </a:lvl1pPr>
          </a:lstStyle>
          <a:p>
            <a:r>
              <a:rPr lang="en-US" smtClean="0"/>
              <a:t>Click to edit Master title style</a:t>
            </a:r>
            <a:endParaRPr lang="en-US"/>
          </a:p>
        </p:txBody>
      </p:sp>
      <p:sp>
        <p:nvSpPr>
          <p:cNvPr id="11" name="Text Placeholder 3"/>
          <p:cNvSpPr>
            <a:spLocks noGrp="1"/>
          </p:cNvSpPr>
          <p:nvPr>
            <p:ph type="body" sz="half" idx="2"/>
          </p:nvPr>
        </p:nvSpPr>
        <p:spPr>
          <a:xfrm>
            <a:off x="445477" y="2057400"/>
            <a:ext cx="457273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297332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8585" y="143746"/>
            <a:ext cx="11369903" cy="1400159"/>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98585" y="1723293"/>
            <a:ext cx="11369903" cy="414996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10596181" y="6356352"/>
            <a:ext cx="1172307" cy="365125"/>
          </a:xfrm>
          <a:prstGeom prst="rect">
            <a:avLst/>
          </a:prstGeom>
        </p:spPr>
        <p:txBody>
          <a:bodyPr vert="horz" lIns="91440" tIns="45720" rIns="91440" bIns="45720" rtlCol="0" anchor="ctr"/>
          <a:lstStyle>
            <a:lvl1pPr algn="ctr">
              <a:defRPr sz="1400" b="1" i="0">
                <a:solidFill>
                  <a:schemeClr val="bg1"/>
                </a:solidFill>
                <a:latin typeface="Fira Sans Ultra" charset="0"/>
                <a:ea typeface="Fira Sans Ultra" charset="0"/>
                <a:cs typeface="Fira Sans Ultra" charset="0"/>
              </a:defRPr>
            </a:lvl1pPr>
          </a:lstStyle>
          <a:p>
            <a:fld id="{16630861-4318-414B-8E21-CA5F03E7BD41}" type="slidenum">
              <a:rPr lang="en-US" smtClean="0"/>
              <a:pPr/>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p:txStyles>
    <p:titleStyle>
      <a:lvl1pPr algn="l" defTabSz="914400" rtl="0" eaLnBrk="1" latinLnBrk="0" hangingPunct="1">
        <a:lnSpc>
          <a:spcPct val="90000"/>
        </a:lnSpc>
        <a:spcBef>
          <a:spcPct val="0"/>
        </a:spcBef>
        <a:buNone/>
        <a:defRPr sz="4400" kern="1200">
          <a:solidFill>
            <a:srgbClr val="004071"/>
          </a:solidFill>
          <a:latin typeface="Vollkorn" charset="0"/>
          <a:ea typeface="Vollkorn" charset="0"/>
          <a:cs typeface="Vollkorn" charset="0"/>
        </a:defRPr>
      </a:lvl1pPr>
    </p:titleStyle>
    <p:bodyStyle>
      <a:lvl1pPr marL="228600" indent="-228600" algn="l" defTabSz="914400" rtl="0" eaLnBrk="1" latinLnBrk="0" hangingPunct="1">
        <a:lnSpc>
          <a:spcPct val="90000"/>
        </a:lnSpc>
        <a:spcBef>
          <a:spcPts val="1000"/>
        </a:spcBef>
        <a:buFont typeface="Arial"/>
        <a:buChar char="•"/>
        <a:defRPr sz="2800" kern="1200">
          <a:solidFill>
            <a:srgbClr val="60636B"/>
          </a:solidFill>
          <a:latin typeface="Fira Sans" charset="0"/>
          <a:ea typeface="Fira Sans" charset="0"/>
          <a:cs typeface="Fira Sans" charset="0"/>
        </a:defRPr>
      </a:lvl1pPr>
      <a:lvl2pPr marL="685800" indent="-228600" algn="l" defTabSz="914400" rtl="0" eaLnBrk="1" latinLnBrk="0" hangingPunct="1">
        <a:lnSpc>
          <a:spcPct val="90000"/>
        </a:lnSpc>
        <a:spcBef>
          <a:spcPts val="500"/>
        </a:spcBef>
        <a:buFont typeface="Arial"/>
        <a:buChar char="•"/>
        <a:defRPr sz="2400" kern="1200">
          <a:solidFill>
            <a:srgbClr val="60636B"/>
          </a:solidFill>
          <a:latin typeface="Fira Sans" charset="0"/>
          <a:ea typeface="Fira Sans" charset="0"/>
          <a:cs typeface="Fira Sans" charset="0"/>
        </a:defRPr>
      </a:lvl2pPr>
      <a:lvl3pPr marL="1143000" indent="-228600" algn="l" defTabSz="914400" rtl="0" eaLnBrk="1" latinLnBrk="0" hangingPunct="1">
        <a:lnSpc>
          <a:spcPct val="90000"/>
        </a:lnSpc>
        <a:spcBef>
          <a:spcPts val="500"/>
        </a:spcBef>
        <a:buFont typeface="Arial"/>
        <a:buChar char="•"/>
        <a:defRPr sz="2000" kern="1200">
          <a:solidFill>
            <a:srgbClr val="60636B"/>
          </a:solidFill>
          <a:latin typeface="Fira Sans" charset="0"/>
          <a:ea typeface="Fira Sans" charset="0"/>
          <a:cs typeface="Fira Sans" charset="0"/>
        </a:defRPr>
      </a:lvl3pPr>
      <a:lvl4pPr marL="1600200" indent="-228600" algn="l" defTabSz="914400" rtl="0" eaLnBrk="1" latinLnBrk="0" hangingPunct="1">
        <a:lnSpc>
          <a:spcPct val="90000"/>
        </a:lnSpc>
        <a:spcBef>
          <a:spcPts val="500"/>
        </a:spcBef>
        <a:buFont typeface="Arial"/>
        <a:buChar char="•"/>
        <a:defRPr sz="1800" kern="1200">
          <a:solidFill>
            <a:srgbClr val="60636B"/>
          </a:solidFill>
          <a:latin typeface="Fira Sans" charset="0"/>
          <a:ea typeface="Fira Sans" charset="0"/>
          <a:cs typeface="Fira Sans" charset="0"/>
        </a:defRPr>
      </a:lvl4pPr>
      <a:lvl5pPr marL="2057400" indent="-228600" algn="l" defTabSz="914400" rtl="0" eaLnBrk="1" latinLnBrk="0" hangingPunct="1">
        <a:lnSpc>
          <a:spcPct val="90000"/>
        </a:lnSpc>
        <a:spcBef>
          <a:spcPts val="500"/>
        </a:spcBef>
        <a:buFont typeface="Arial"/>
        <a:buChar char="•"/>
        <a:defRPr sz="1800" kern="1200">
          <a:solidFill>
            <a:srgbClr val="60636B"/>
          </a:solidFill>
          <a:latin typeface="Fira Sans" charset="0"/>
          <a:ea typeface="Fira Sans" charset="0"/>
          <a:cs typeface="Fira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Downloading and Uploading a Budget in GPS</a:t>
            </a:r>
            <a:endParaRPr lang="en-US" dirty="0"/>
          </a:p>
        </p:txBody>
      </p:sp>
      <p:sp>
        <p:nvSpPr>
          <p:cNvPr id="4" name="Date Placeholder 3"/>
          <p:cNvSpPr>
            <a:spLocks noGrp="1"/>
          </p:cNvSpPr>
          <p:nvPr>
            <p:ph type="dt" sz="half" idx="10"/>
          </p:nvPr>
        </p:nvSpPr>
        <p:spPr/>
        <p:txBody>
          <a:bodyPr/>
          <a:lstStyle/>
          <a:p>
            <a:r>
              <a:rPr lang="en-US" dirty="0" smtClean="0"/>
              <a:t>April 2019</a:t>
            </a:r>
            <a:endParaRPr lang="en-US" dirty="0"/>
          </a:p>
        </p:txBody>
      </p:sp>
    </p:spTree>
    <p:extLst>
      <p:ext uri="{BB962C8B-B14F-4D97-AF65-F5344CB8AC3E}">
        <p14:creationId xmlns:p14="http://schemas.microsoft.com/office/powerpoint/2010/main" val="18269075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Uploading the Changed Excel Sheet</a:t>
            </a:r>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10</a:t>
            </a:fld>
            <a:endParaRPr lang="en-US"/>
          </a:p>
        </p:txBody>
      </p:sp>
      <p:sp>
        <p:nvSpPr>
          <p:cNvPr id="6" name="Content Placeholder 5"/>
          <p:cNvSpPr>
            <a:spLocks noGrp="1"/>
          </p:cNvSpPr>
          <p:nvPr>
            <p:ph idx="1"/>
          </p:nvPr>
        </p:nvSpPr>
        <p:spPr>
          <a:xfrm>
            <a:off x="398585" y="1248509"/>
            <a:ext cx="11369903" cy="4624754"/>
          </a:xfrm>
        </p:spPr>
        <p:txBody>
          <a:bodyPr>
            <a:normAutofit/>
          </a:bodyPr>
          <a:lstStyle/>
          <a:p>
            <a:pPr lvl="0"/>
            <a:r>
              <a:rPr lang="en-US" sz="3300" dirty="0" smtClean="0"/>
              <a:t>Once all changes have been made the next step is to upload the excel sheet to GPS.</a:t>
            </a:r>
          </a:p>
          <a:p>
            <a:pPr lvl="0"/>
            <a:r>
              <a:rPr lang="en-US" sz="3300" dirty="0" smtClean="0"/>
              <a:t>Save a copy of the excel sheet to a safe place and click back into GPS</a:t>
            </a:r>
          </a:p>
          <a:p>
            <a:pPr lvl="0"/>
            <a:r>
              <a:rPr lang="en-US" sz="3300" dirty="0" smtClean="0"/>
              <a:t>Go to the Budget </a:t>
            </a:r>
            <a:r>
              <a:rPr lang="en-US" sz="3300" dirty="0"/>
              <a:t>P</a:t>
            </a:r>
            <a:r>
              <a:rPr lang="en-US" sz="3300" dirty="0" smtClean="0"/>
              <a:t>age</a:t>
            </a:r>
          </a:p>
          <a:p>
            <a:pPr lvl="0"/>
            <a:r>
              <a:rPr lang="en-US" sz="3300" dirty="0" smtClean="0"/>
              <a:t>Select the Upload Budget Data Option</a:t>
            </a:r>
          </a:p>
          <a:p>
            <a:pPr lvl="0"/>
            <a:endParaRPr lang="en-US" dirty="0"/>
          </a:p>
        </p:txBody>
      </p:sp>
    </p:spTree>
    <p:extLst>
      <p:ext uri="{BB962C8B-B14F-4D97-AF65-F5344CB8AC3E}">
        <p14:creationId xmlns:p14="http://schemas.microsoft.com/office/powerpoint/2010/main" val="31728209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Uploading the Changed Excel Sheet (Cont.)</a:t>
            </a:r>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11</a:t>
            </a:fld>
            <a:endParaRPr lang="en-US"/>
          </a:p>
        </p:txBody>
      </p:sp>
      <p:pic>
        <p:nvPicPr>
          <p:cNvPr id="5" name="Content Placeholder 4"/>
          <p:cNvPicPr>
            <a:picLocks noGrp="1"/>
          </p:cNvPicPr>
          <p:nvPr>
            <p:ph idx="1"/>
          </p:nvPr>
        </p:nvPicPr>
        <p:blipFill rotWithShape="1">
          <a:blip r:embed="rId2"/>
          <a:srcRect l="4167" t="23457" r="83900" b="3703"/>
          <a:stretch/>
        </p:blipFill>
        <p:spPr bwMode="auto">
          <a:xfrm>
            <a:off x="2555521" y="1247775"/>
            <a:ext cx="2694575" cy="4625975"/>
          </a:xfrm>
          <a:prstGeom prst="rect">
            <a:avLst/>
          </a:prstGeom>
          <a:ln>
            <a:noFill/>
          </a:ln>
          <a:extLst>
            <a:ext uri="{53640926-AAD7-44D8-BBD7-CCE9431645EC}">
              <a14:shadowObscured xmlns:a14="http://schemas.microsoft.com/office/drawing/2010/main"/>
            </a:ext>
          </a:extLst>
        </p:spPr>
      </p:pic>
      <p:pic>
        <p:nvPicPr>
          <p:cNvPr id="7" name="Picture 6"/>
          <p:cNvPicPr/>
          <p:nvPr/>
        </p:nvPicPr>
        <p:blipFill rotWithShape="1">
          <a:blip r:embed="rId2"/>
          <a:srcRect l="39843" t="23457" r="50810" b="3703"/>
          <a:stretch/>
        </p:blipFill>
        <p:spPr bwMode="auto">
          <a:xfrm>
            <a:off x="5250096" y="1246886"/>
            <a:ext cx="2697480" cy="4626864"/>
          </a:xfrm>
          <a:prstGeom prst="rect">
            <a:avLst/>
          </a:prstGeom>
          <a:ln>
            <a:noFill/>
          </a:ln>
          <a:extLst>
            <a:ext uri="{53640926-AAD7-44D8-BBD7-CCE9431645EC}">
              <a14:shadowObscured xmlns:a14="http://schemas.microsoft.com/office/drawing/2010/main"/>
            </a:ext>
          </a:extLst>
        </p:spPr>
      </p:pic>
      <p:sp>
        <p:nvSpPr>
          <p:cNvPr id="8" name="Down Arrow 7"/>
          <p:cNvSpPr/>
          <p:nvPr/>
        </p:nvSpPr>
        <p:spPr>
          <a:xfrm rot="13083338">
            <a:off x="2127740" y="2626710"/>
            <a:ext cx="509954" cy="518747"/>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01904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Uploading the Changed Excel Sheet (Cont.)</a:t>
            </a:r>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12</a:t>
            </a:fld>
            <a:endParaRPr lang="en-US"/>
          </a:p>
        </p:txBody>
      </p:sp>
      <p:sp>
        <p:nvSpPr>
          <p:cNvPr id="6" name="Content Placeholder 5"/>
          <p:cNvSpPr>
            <a:spLocks noGrp="1"/>
          </p:cNvSpPr>
          <p:nvPr>
            <p:ph idx="1"/>
          </p:nvPr>
        </p:nvSpPr>
        <p:spPr>
          <a:xfrm>
            <a:off x="398585" y="1248509"/>
            <a:ext cx="11369903" cy="4624754"/>
          </a:xfrm>
        </p:spPr>
        <p:txBody>
          <a:bodyPr>
            <a:normAutofit/>
          </a:bodyPr>
          <a:lstStyle/>
          <a:p>
            <a:pPr lvl="0"/>
            <a:r>
              <a:rPr lang="en-US" sz="3300" dirty="0" smtClean="0"/>
              <a:t>Browse to find the updated Excel Sheet and Upload it to GPS</a:t>
            </a:r>
          </a:p>
          <a:p>
            <a:pPr lvl="0"/>
            <a:r>
              <a:rPr lang="en-US" sz="3300" dirty="0" smtClean="0"/>
              <a:t>Click Create</a:t>
            </a:r>
          </a:p>
          <a:p>
            <a:pPr lvl="0"/>
            <a:endParaRPr lang="en-US" dirty="0"/>
          </a:p>
        </p:txBody>
      </p:sp>
      <p:pic>
        <p:nvPicPr>
          <p:cNvPr id="5" name="Picture 4"/>
          <p:cNvPicPr/>
          <p:nvPr/>
        </p:nvPicPr>
        <p:blipFill rotWithShape="1">
          <a:blip r:embed="rId2">
            <a:extLst>
              <a:ext uri="{28A0092B-C50C-407E-A947-70E740481C1C}">
                <a14:useLocalDpi xmlns:a14="http://schemas.microsoft.com/office/drawing/2010/main" val="0"/>
              </a:ext>
            </a:extLst>
          </a:blip>
          <a:srcRect l="4283" t="13987" r="71574" b="63374"/>
          <a:stretch/>
        </p:blipFill>
        <p:spPr bwMode="auto">
          <a:xfrm>
            <a:off x="2252296" y="3064803"/>
            <a:ext cx="6896100" cy="181864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234167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Uploading the Changed Excel Sheet (Cont.)</a:t>
            </a:r>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13</a:t>
            </a:fld>
            <a:endParaRPr lang="en-US"/>
          </a:p>
        </p:txBody>
      </p:sp>
      <p:sp>
        <p:nvSpPr>
          <p:cNvPr id="6" name="Content Placeholder 5"/>
          <p:cNvSpPr>
            <a:spLocks noGrp="1"/>
          </p:cNvSpPr>
          <p:nvPr>
            <p:ph idx="1"/>
          </p:nvPr>
        </p:nvSpPr>
        <p:spPr>
          <a:xfrm>
            <a:off x="398585" y="1248509"/>
            <a:ext cx="11369903" cy="4624754"/>
          </a:xfrm>
        </p:spPr>
        <p:txBody>
          <a:bodyPr>
            <a:normAutofit fontScale="92500" lnSpcReduction="20000"/>
          </a:bodyPr>
          <a:lstStyle/>
          <a:p>
            <a:pPr lvl="0"/>
            <a:r>
              <a:rPr lang="en-US" sz="3300" dirty="0" smtClean="0"/>
              <a:t>On the next screen you will have the options of:</a:t>
            </a:r>
          </a:p>
          <a:p>
            <a:pPr lvl="1"/>
            <a:r>
              <a:rPr lang="en-US" sz="2900" dirty="0" smtClean="0"/>
              <a:t>Process Grant Budget Upload</a:t>
            </a:r>
          </a:p>
          <a:p>
            <a:pPr lvl="2"/>
            <a:r>
              <a:rPr lang="en-US" sz="2500" dirty="0" smtClean="0">
                <a:solidFill>
                  <a:schemeClr val="accent6">
                    <a:lumMod val="75000"/>
                  </a:schemeClr>
                </a:solidFill>
              </a:rPr>
              <a:t>Process the Excel Sheet that was uploaded</a:t>
            </a:r>
          </a:p>
          <a:p>
            <a:pPr lvl="1"/>
            <a:r>
              <a:rPr lang="en-US" sz="2900" dirty="0" smtClean="0"/>
              <a:t>Delete Grant Budget Upload</a:t>
            </a:r>
          </a:p>
          <a:p>
            <a:pPr lvl="2"/>
            <a:r>
              <a:rPr lang="en-US" sz="2500" dirty="0" smtClean="0">
                <a:solidFill>
                  <a:schemeClr val="accent6">
                    <a:lumMod val="75000"/>
                  </a:schemeClr>
                </a:solidFill>
              </a:rPr>
              <a:t>Deletes this file from GPS</a:t>
            </a:r>
          </a:p>
          <a:p>
            <a:pPr lvl="1"/>
            <a:r>
              <a:rPr lang="en-US" sz="2900" dirty="0" smtClean="0"/>
              <a:t>View Messages</a:t>
            </a:r>
          </a:p>
          <a:p>
            <a:pPr lvl="2"/>
            <a:r>
              <a:rPr lang="en-US" sz="2500" dirty="0" smtClean="0">
                <a:solidFill>
                  <a:schemeClr val="accent6">
                    <a:lumMod val="75000"/>
                  </a:schemeClr>
                </a:solidFill>
              </a:rPr>
              <a:t>View if there are any issues or errors with the excel sheet</a:t>
            </a:r>
          </a:p>
          <a:p>
            <a:pPr lvl="1"/>
            <a:r>
              <a:rPr lang="en-US" sz="2900" dirty="0" smtClean="0"/>
              <a:t>Preview Changes</a:t>
            </a:r>
          </a:p>
          <a:p>
            <a:pPr lvl="2"/>
            <a:r>
              <a:rPr lang="en-US" sz="2500" dirty="0" smtClean="0">
                <a:solidFill>
                  <a:schemeClr val="accent6">
                    <a:lumMod val="75000"/>
                  </a:schemeClr>
                </a:solidFill>
              </a:rPr>
              <a:t>This does not work with the uploading of budget data</a:t>
            </a:r>
          </a:p>
          <a:p>
            <a:pPr lvl="1"/>
            <a:r>
              <a:rPr lang="en-US" sz="2900" dirty="0" smtClean="0"/>
              <a:t>Upload Data File</a:t>
            </a:r>
          </a:p>
          <a:p>
            <a:pPr lvl="2"/>
            <a:r>
              <a:rPr lang="en-US" sz="2500" dirty="0" smtClean="0">
                <a:solidFill>
                  <a:schemeClr val="accent6">
                    <a:lumMod val="75000"/>
                  </a:schemeClr>
                </a:solidFill>
              </a:rPr>
              <a:t>Select a different file to upload</a:t>
            </a:r>
          </a:p>
          <a:p>
            <a:pPr lvl="1"/>
            <a:r>
              <a:rPr lang="en-US" sz="2900" dirty="0" smtClean="0"/>
              <a:t>View Data File </a:t>
            </a:r>
          </a:p>
          <a:p>
            <a:pPr lvl="2"/>
            <a:r>
              <a:rPr lang="en-US" sz="2500" dirty="0" smtClean="0">
                <a:solidFill>
                  <a:schemeClr val="accent6">
                    <a:lumMod val="75000"/>
                  </a:schemeClr>
                </a:solidFill>
              </a:rPr>
              <a:t>View the current data file that is about to be uploaded</a:t>
            </a:r>
          </a:p>
          <a:p>
            <a:pPr lvl="0"/>
            <a:endParaRPr lang="en-US" dirty="0"/>
          </a:p>
        </p:txBody>
      </p:sp>
    </p:spTree>
    <p:extLst>
      <p:ext uri="{BB962C8B-B14F-4D97-AF65-F5344CB8AC3E}">
        <p14:creationId xmlns:p14="http://schemas.microsoft.com/office/powerpoint/2010/main" val="22046449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Uploading the Changed Excel Sheet (Cont.)</a:t>
            </a:r>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14</a:t>
            </a:fld>
            <a:endParaRPr lang="en-US"/>
          </a:p>
        </p:txBody>
      </p:sp>
      <p:sp>
        <p:nvSpPr>
          <p:cNvPr id="6" name="Content Placeholder 5"/>
          <p:cNvSpPr>
            <a:spLocks noGrp="1"/>
          </p:cNvSpPr>
          <p:nvPr>
            <p:ph idx="1"/>
          </p:nvPr>
        </p:nvSpPr>
        <p:spPr>
          <a:xfrm>
            <a:off x="398585" y="1248509"/>
            <a:ext cx="11369903" cy="4624754"/>
          </a:xfrm>
        </p:spPr>
        <p:txBody>
          <a:bodyPr>
            <a:normAutofit/>
          </a:bodyPr>
          <a:lstStyle/>
          <a:p>
            <a:pPr lvl="0"/>
            <a:r>
              <a:rPr lang="en-US" sz="3300" dirty="0" smtClean="0"/>
              <a:t>Processing the Grant Budget Upload:</a:t>
            </a:r>
          </a:p>
          <a:p>
            <a:pPr lvl="1"/>
            <a:r>
              <a:rPr lang="en-US" sz="2900" dirty="0" smtClean="0"/>
              <a:t>Once the Process Grant Budget Upload has been selected click the confirm button.</a:t>
            </a:r>
          </a:p>
          <a:p>
            <a:pPr lvl="1"/>
            <a:r>
              <a:rPr lang="en-US" sz="2900" dirty="0" smtClean="0"/>
              <a:t>GPS will take you back to the Budget Screen and your FY 20 budget should have all of the changes uploaded.</a:t>
            </a:r>
          </a:p>
          <a:p>
            <a:pPr lvl="2"/>
            <a:r>
              <a:rPr lang="en-US" sz="2500" i="1" dirty="0" smtClean="0">
                <a:solidFill>
                  <a:schemeClr val="accent6">
                    <a:lumMod val="75000"/>
                  </a:schemeClr>
                </a:solidFill>
              </a:rPr>
              <a:t>Note: Once the Budget is finalized for FY 20 go back to the Budget Screen and download the Grant Budget again.  This excel sheet will be a great resource for the LEA Fiscal Representative for entering the budget into WVEIS.  This excel sheet can be manipulated and sorted in any way that is most helpful for the LEA Fiscal Representative.  </a:t>
            </a:r>
          </a:p>
          <a:p>
            <a:pPr marL="914400" lvl="2" indent="0">
              <a:buNone/>
            </a:pPr>
            <a:endParaRPr lang="en-US" sz="2500" dirty="0" smtClean="0"/>
          </a:p>
          <a:p>
            <a:pPr lvl="1"/>
            <a:endParaRPr lang="en-US" sz="2900" dirty="0" smtClean="0"/>
          </a:p>
          <a:p>
            <a:pPr lvl="0"/>
            <a:endParaRPr lang="en-US" sz="2500" dirty="0" smtClean="0"/>
          </a:p>
          <a:p>
            <a:pPr lvl="0"/>
            <a:endParaRPr lang="en-US" dirty="0"/>
          </a:p>
        </p:txBody>
      </p:sp>
    </p:spTree>
    <p:extLst>
      <p:ext uri="{BB962C8B-B14F-4D97-AF65-F5344CB8AC3E}">
        <p14:creationId xmlns:p14="http://schemas.microsoft.com/office/powerpoint/2010/main" val="20779502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Questions?</a:t>
            </a:r>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15</a:t>
            </a:fld>
            <a:endParaRPr lang="en-US"/>
          </a:p>
        </p:txBody>
      </p:sp>
      <p:pic>
        <p:nvPicPr>
          <p:cNvPr id="5" name="Content Placeholder 6"/>
          <p:cNvPicPr>
            <a:picLocks noGrp="1" noChangeAspect="1"/>
          </p:cNvPicPr>
          <p:nvPr>
            <p:ph idx="1"/>
          </p:nvPr>
        </p:nvPicPr>
        <p:blipFill>
          <a:blip r:embed="rId2"/>
          <a:stretch>
            <a:fillRect/>
          </a:stretch>
        </p:blipFill>
        <p:spPr>
          <a:xfrm>
            <a:off x="4757856" y="1412022"/>
            <a:ext cx="2894740" cy="3859654"/>
          </a:xfrm>
          <a:prstGeom prst="rect">
            <a:avLst/>
          </a:prstGeom>
        </p:spPr>
      </p:pic>
    </p:spTree>
    <p:extLst>
      <p:ext uri="{BB962C8B-B14F-4D97-AF65-F5344CB8AC3E}">
        <p14:creationId xmlns:p14="http://schemas.microsoft.com/office/powerpoint/2010/main" val="2844330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Draft Started</a:t>
            </a:r>
            <a:endParaRPr lang="en-US" dirty="0"/>
          </a:p>
        </p:txBody>
      </p:sp>
      <p:sp>
        <p:nvSpPr>
          <p:cNvPr id="3" name="Content Placeholder 2"/>
          <p:cNvSpPr>
            <a:spLocks noGrp="1"/>
          </p:cNvSpPr>
          <p:nvPr>
            <p:ph idx="1"/>
          </p:nvPr>
        </p:nvSpPr>
        <p:spPr/>
        <p:txBody>
          <a:bodyPr/>
          <a:lstStyle/>
          <a:p>
            <a:r>
              <a:rPr lang="en-US" dirty="0" smtClean="0"/>
              <a:t>Always make sure before doing anything in the Consolidated Application that the Status has been changed to Draft Started.  </a:t>
            </a:r>
            <a:r>
              <a:rPr lang="en-US" dirty="0" smtClean="0">
                <a:sym typeface="Wingdings" panose="05000000000000000000" pitchFamily="2" charset="2"/>
              </a:rPr>
              <a:t>  </a:t>
            </a:r>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2</a:t>
            </a:fld>
            <a:endParaRPr lang="en-US"/>
          </a:p>
        </p:txBody>
      </p:sp>
    </p:spTree>
    <p:extLst>
      <p:ext uri="{BB962C8B-B14F-4D97-AF65-F5344CB8AC3E}">
        <p14:creationId xmlns:p14="http://schemas.microsoft.com/office/powerpoint/2010/main" val="2687890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Copy Over FY 19 Budget</a:t>
            </a:r>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3</a:t>
            </a:fld>
            <a:endParaRPr lang="en-US"/>
          </a:p>
        </p:txBody>
      </p:sp>
      <p:sp>
        <p:nvSpPr>
          <p:cNvPr id="6" name="Content Placeholder 5"/>
          <p:cNvSpPr>
            <a:spLocks noGrp="1"/>
          </p:cNvSpPr>
          <p:nvPr>
            <p:ph idx="1"/>
          </p:nvPr>
        </p:nvSpPr>
        <p:spPr/>
        <p:txBody>
          <a:bodyPr/>
          <a:lstStyle/>
          <a:p>
            <a:r>
              <a:rPr lang="en-US" dirty="0" smtClean="0"/>
              <a:t>Go to the Budget Page</a:t>
            </a:r>
          </a:p>
          <a:p>
            <a:r>
              <a:rPr lang="en-US" dirty="0" smtClean="0"/>
              <a:t>Select Copy 2019 Budget Detail Option</a:t>
            </a:r>
          </a:p>
          <a:p>
            <a:r>
              <a:rPr lang="en-US" dirty="0" smtClean="0"/>
              <a:t>Select Copy</a:t>
            </a:r>
            <a:endParaRPr lang="en-US" dirty="0"/>
          </a:p>
        </p:txBody>
      </p:sp>
      <p:pic>
        <p:nvPicPr>
          <p:cNvPr id="7" name="Picture 6"/>
          <p:cNvPicPr/>
          <p:nvPr/>
        </p:nvPicPr>
        <p:blipFill rotWithShape="1">
          <a:blip r:embed="rId2"/>
          <a:srcRect l="4263" t="23477" r="80681" b="8849"/>
          <a:stretch/>
        </p:blipFill>
        <p:spPr bwMode="auto">
          <a:xfrm>
            <a:off x="7145216" y="1240203"/>
            <a:ext cx="3450965" cy="4594809"/>
          </a:xfrm>
          <a:prstGeom prst="rect">
            <a:avLst/>
          </a:prstGeom>
          <a:ln>
            <a:noFill/>
          </a:ln>
          <a:extLst>
            <a:ext uri="{53640926-AAD7-44D8-BBD7-CCE9431645EC}">
              <a14:shadowObscured xmlns:a14="http://schemas.microsoft.com/office/drawing/2010/main"/>
            </a:ext>
          </a:extLst>
        </p:spPr>
      </p:pic>
      <p:sp>
        <p:nvSpPr>
          <p:cNvPr id="8" name="Down Arrow 7"/>
          <p:cNvSpPr/>
          <p:nvPr/>
        </p:nvSpPr>
        <p:spPr>
          <a:xfrm rot="7127958">
            <a:off x="7904286" y="2688256"/>
            <a:ext cx="509954" cy="518747"/>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9653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Download Budget Data</a:t>
            </a:r>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4</a:t>
            </a:fld>
            <a:endParaRPr lang="en-US"/>
          </a:p>
        </p:txBody>
      </p:sp>
      <p:sp>
        <p:nvSpPr>
          <p:cNvPr id="6" name="Content Placeholder 5"/>
          <p:cNvSpPr>
            <a:spLocks noGrp="1"/>
          </p:cNvSpPr>
          <p:nvPr>
            <p:ph idx="1"/>
          </p:nvPr>
        </p:nvSpPr>
        <p:spPr/>
        <p:txBody>
          <a:bodyPr/>
          <a:lstStyle/>
          <a:p>
            <a:r>
              <a:rPr lang="en-US" dirty="0" smtClean="0"/>
              <a:t>After hitting copy it will load in FY 19 budget details.</a:t>
            </a:r>
          </a:p>
          <a:p>
            <a:r>
              <a:rPr lang="en-US" dirty="0" smtClean="0"/>
              <a:t>Click the Download Budget Data Option</a:t>
            </a:r>
          </a:p>
          <a:p>
            <a:r>
              <a:rPr lang="en-US" dirty="0" smtClean="0"/>
              <a:t>Select Open from the pop up box </a:t>
            </a:r>
          </a:p>
          <a:p>
            <a:r>
              <a:rPr lang="en-US" dirty="0" smtClean="0"/>
              <a:t>The Budget Download will open in Excel</a:t>
            </a:r>
            <a:endParaRPr lang="en-US" dirty="0"/>
          </a:p>
        </p:txBody>
      </p:sp>
      <p:pic>
        <p:nvPicPr>
          <p:cNvPr id="9" name="Picture 8"/>
          <p:cNvPicPr/>
          <p:nvPr/>
        </p:nvPicPr>
        <p:blipFill rotWithShape="1">
          <a:blip r:embed="rId2"/>
          <a:srcRect l="4167" t="23457" r="83900" b="3703"/>
          <a:stretch/>
        </p:blipFill>
        <p:spPr bwMode="auto">
          <a:xfrm>
            <a:off x="7790629" y="2128667"/>
            <a:ext cx="2181225" cy="3744595"/>
          </a:xfrm>
          <a:prstGeom prst="rect">
            <a:avLst/>
          </a:prstGeom>
          <a:ln>
            <a:noFill/>
          </a:ln>
          <a:extLst>
            <a:ext uri="{53640926-AAD7-44D8-BBD7-CCE9431645EC}">
              <a14:shadowObscured xmlns:a14="http://schemas.microsoft.com/office/drawing/2010/main"/>
            </a:ext>
          </a:extLst>
        </p:spPr>
      </p:pic>
      <p:pic>
        <p:nvPicPr>
          <p:cNvPr id="10" name="Picture 9"/>
          <p:cNvPicPr/>
          <p:nvPr/>
        </p:nvPicPr>
        <p:blipFill rotWithShape="1">
          <a:blip r:embed="rId2"/>
          <a:srcRect l="39843" t="23457" r="50810" b="3703"/>
          <a:stretch/>
        </p:blipFill>
        <p:spPr bwMode="auto">
          <a:xfrm>
            <a:off x="9971854" y="2124222"/>
            <a:ext cx="2185416" cy="3749040"/>
          </a:xfrm>
          <a:prstGeom prst="rect">
            <a:avLst/>
          </a:prstGeom>
          <a:ln>
            <a:noFill/>
          </a:ln>
          <a:extLst>
            <a:ext uri="{53640926-AAD7-44D8-BBD7-CCE9431645EC}">
              <a14:shadowObscured xmlns:a14="http://schemas.microsoft.com/office/drawing/2010/main"/>
            </a:ext>
          </a:extLst>
        </p:spPr>
      </p:pic>
      <p:sp>
        <p:nvSpPr>
          <p:cNvPr id="11" name="Down Arrow 10"/>
          <p:cNvSpPr/>
          <p:nvPr/>
        </p:nvSpPr>
        <p:spPr>
          <a:xfrm rot="7127958">
            <a:off x="9047285" y="3127871"/>
            <a:ext cx="509954" cy="518747"/>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59749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Changing the Excel Sheet</a:t>
            </a:r>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5</a:t>
            </a:fld>
            <a:endParaRPr lang="en-US"/>
          </a:p>
        </p:txBody>
      </p:sp>
      <p:sp>
        <p:nvSpPr>
          <p:cNvPr id="6" name="Content Placeholder 5"/>
          <p:cNvSpPr>
            <a:spLocks noGrp="1"/>
          </p:cNvSpPr>
          <p:nvPr>
            <p:ph idx="1"/>
          </p:nvPr>
        </p:nvSpPr>
        <p:spPr/>
        <p:txBody>
          <a:bodyPr/>
          <a:lstStyle/>
          <a:p>
            <a:r>
              <a:rPr lang="en-US" dirty="0" smtClean="0"/>
              <a:t>Once the Budget has downloaded into Excel the sheet can be updated for FY 20 budget items.</a:t>
            </a:r>
          </a:p>
          <a:p>
            <a:r>
              <a:rPr lang="en-US" dirty="0" smtClean="0"/>
              <a:t>There are 4 tabs on the excel sheet: </a:t>
            </a:r>
          </a:p>
          <a:p>
            <a:pPr lvl="1"/>
            <a:r>
              <a:rPr lang="en-US" dirty="0" smtClean="0"/>
              <a:t>Budget Data</a:t>
            </a:r>
          </a:p>
          <a:p>
            <a:pPr lvl="1"/>
            <a:r>
              <a:rPr lang="en-US" dirty="0" smtClean="0"/>
              <a:t>Available Budget Cells</a:t>
            </a:r>
          </a:p>
          <a:p>
            <a:pPr lvl="1"/>
            <a:r>
              <a:rPr lang="en-US" dirty="0" smtClean="0"/>
              <a:t>Available Budget Tags</a:t>
            </a:r>
          </a:p>
          <a:p>
            <a:pPr lvl="1"/>
            <a:r>
              <a:rPr lang="en-US" dirty="0" smtClean="0"/>
              <a:t>Available Organizations</a:t>
            </a:r>
          </a:p>
          <a:p>
            <a:pPr lvl="1"/>
            <a:endParaRPr lang="en-US" dirty="0"/>
          </a:p>
          <a:p>
            <a:pPr lvl="1"/>
            <a:r>
              <a:rPr lang="en-US" i="1" dirty="0" smtClean="0">
                <a:solidFill>
                  <a:schemeClr val="accent6">
                    <a:lumMod val="75000"/>
                  </a:schemeClr>
                </a:solidFill>
              </a:rPr>
              <a:t>Note: The only sheet that is editable will be the Budget Data Sheet</a:t>
            </a:r>
            <a:endParaRPr lang="en-US" i="1" dirty="0">
              <a:solidFill>
                <a:schemeClr val="accent6">
                  <a:lumMod val="75000"/>
                </a:schemeClr>
              </a:solidFill>
            </a:endParaRPr>
          </a:p>
        </p:txBody>
      </p:sp>
    </p:spTree>
    <p:extLst>
      <p:ext uri="{BB962C8B-B14F-4D97-AF65-F5344CB8AC3E}">
        <p14:creationId xmlns:p14="http://schemas.microsoft.com/office/powerpoint/2010/main" val="4261587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Changing the Excel Sheet (Cont.)</a:t>
            </a:r>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6</a:t>
            </a:fld>
            <a:endParaRPr lang="en-US"/>
          </a:p>
        </p:txBody>
      </p:sp>
      <p:sp>
        <p:nvSpPr>
          <p:cNvPr id="6" name="Content Placeholder 5"/>
          <p:cNvSpPr>
            <a:spLocks noGrp="1"/>
          </p:cNvSpPr>
          <p:nvPr>
            <p:ph idx="1"/>
          </p:nvPr>
        </p:nvSpPr>
        <p:spPr>
          <a:xfrm>
            <a:off x="398585" y="1248509"/>
            <a:ext cx="11369903" cy="4624754"/>
          </a:xfrm>
        </p:spPr>
        <p:txBody>
          <a:bodyPr>
            <a:normAutofit fontScale="62500" lnSpcReduction="20000"/>
          </a:bodyPr>
          <a:lstStyle/>
          <a:p>
            <a:pPr lvl="0"/>
            <a:r>
              <a:rPr lang="en-US" sz="3300" dirty="0"/>
              <a:t>The columns in the excel sheet are:</a:t>
            </a:r>
          </a:p>
          <a:p>
            <a:pPr lvl="1"/>
            <a:r>
              <a:rPr lang="en-US" dirty="0"/>
              <a:t>Detail Key </a:t>
            </a:r>
          </a:p>
          <a:p>
            <a:pPr lvl="2"/>
            <a:r>
              <a:rPr lang="en-US" dirty="0">
                <a:solidFill>
                  <a:schemeClr val="accent6">
                    <a:lumMod val="75000"/>
                  </a:schemeClr>
                </a:solidFill>
              </a:rPr>
              <a:t>These are the system’s identification for an existing budget detail.  When you are creating a new budget line item this cell will be left blank</a:t>
            </a:r>
          </a:p>
          <a:p>
            <a:pPr lvl="1"/>
            <a:r>
              <a:rPr lang="en-US" dirty="0"/>
              <a:t>Action</a:t>
            </a:r>
          </a:p>
          <a:p>
            <a:pPr lvl="2"/>
            <a:r>
              <a:rPr lang="en-US" dirty="0">
                <a:solidFill>
                  <a:schemeClr val="accent6">
                    <a:lumMod val="75000"/>
                  </a:schemeClr>
                </a:solidFill>
              </a:rPr>
              <a:t>You can Update the line item and then upload the changes</a:t>
            </a:r>
          </a:p>
          <a:p>
            <a:pPr lvl="2"/>
            <a:r>
              <a:rPr lang="en-US" dirty="0">
                <a:solidFill>
                  <a:schemeClr val="accent6">
                    <a:lumMod val="75000"/>
                  </a:schemeClr>
                </a:solidFill>
              </a:rPr>
              <a:t>You can Delete the line item by putting in Delete in the Action field</a:t>
            </a:r>
          </a:p>
          <a:p>
            <a:pPr lvl="2"/>
            <a:r>
              <a:rPr lang="en-US" dirty="0">
                <a:solidFill>
                  <a:schemeClr val="accent6">
                    <a:lumMod val="75000"/>
                  </a:schemeClr>
                </a:solidFill>
              </a:rPr>
              <a:t>You can Add in a new line item by putting in Create in the Action field</a:t>
            </a:r>
          </a:p>
          <a:p>
            <a:pPr lvl="1"/>
            <a:r>
              <a:rPr lang="en-US" dirty="0"/>
              <a:t>Function Code</a:t>
            </a:r>
          </a:p>
          <a:p>
            <a:pPr lvl="1"/>
            <a:r>
              <a:rPr lang="en-US" dirty="0"/>
              <a:t>Function Code Description</a:t>
            </a:r>
          </a:p>
          <a:p>
            <a:pPr lvl="1"/>
            <a:r>
              <a:rPr lang="en-US" dirty="0"/>
              <a:t>Object Code</a:t>
            </a:r>
          </a:p>
          <a:p>
            <a:pPr lvl="1"/>
            <a:r>
              <a:rPr lang="en-US" dirty="0"/>
              <a:t>Object Code Description</a:t>
            </a:r>
          </a:p>
          <a:p>
            <a:pPr lvl="1"/>
            <a:r>
              <a:rPr lang="en-US" dirty="0"/>
              <a:t>Budget Tags</a:t>
            </a:r>
          </a:p>
          <a:p>
            <a:pPr lvl="2"/>
            <a:r>
              <a:rPr lang="en-US" dirty="0">
                <a:solidFill>
                  <a:schemeClr val="accent6">
                    <a:lumMod val="75000"/>
                  </a:schemeClr>
                </a:solidFill>
              </a:rPr>
              <a:t>There is another sheet in the workbook that has the tags listed so you know what those codes mean</a:t>
            </a:r>
          </a:p>
          <a:p>
            <a:pPr lvl="1"/>
            <a:r>
              <a:rPr lang="en-US" dirty="0"/>
              <a:t>LEA/School Code</a:t>
            </a:r>
          </a:p>
          <a:p>
            <a:pPr lvl="1"/>
            <a:r>
              <a:rPr lang="en-US" dirty="0"/>
              <a:t>Organization</a:t>
            </a:r>
          </a:p>
          <a:p>
            <a:pPr lvl="1"/>
            <a:r>
              <a:rPr lang="en-US" dirty="0"/>
              <a:t>Quantity</a:t>
            </a:r>
          </a:p>
          <a:p>
            <a:pPr lvl="1"/>
            <a:r>
              <a:rPr lang="en-US" dirty="0"/>
              <a:t>Cost</a:t>
            </a:r>
          </a:p>
          <a:p>
            <a:pPr lvl="1"/>
            <a:r>
              <a:rPr lang="en-US" dirty="0"/>
              <a:t>Total</a:t>
            </a:r>
          </a:p>
          <a:p>
            <a:pPr lvl="1"/>
            <a:r>
              <a:rPr lang="en-US" dirty="0"/>
              <a:t>Narrative Description</a:t>
            </a:r>
          </a:p>
        </p:txBody>
      </p:sp>
    </p:spTree>
    <p:extLst>
      <p:ext uri="{BB962C8B-B14F-4D97-AF65-F5344CB8AC3E}">
        <p14:creationId xmlns:p14="http://schemas.microsoft.com/office/powerpoint/2010/main" val="555868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Changing the Excel Sheet (Cont.)</a:t>
            </a:r>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7</a:t>
            </a:fld>
            <a:endParaRPr lang="en-US"/>
          </a:p>
        </p:txBody>
      </p:sp>
      <p:pic>
        <p:nvPicPr>
          <p:cNvPr id="5" name="Content Placeholder 4"/>
          <p:cNvPicPr>
            <a:picLocks noGrp="1"/>
          </p:cNvPicPr>
          <p:nvPr>
            <p:ph idx="1"/>
          </p:nvPr>
        </p:nvPicPr>
        <p:blipFill rotWithShape="1">
          <a:blip r:embed="rId2">
            <a:extLst>
              <a:ext uri="{28A0092B-C50C-407E-A947-70E740481C1C}">
                <a14:useLocalDpi xmlns:a14="http://schemas.microsoft.com/office/drawing/2010/main" val="0"/>
              </a:ext>
            </a:extLst>
          </a:blip>
          <a:srcRect r="64930" b="48971"/>
          <a:stretch/>
        </p:blipFill>
        <p:spPr bwMode="auto">
          <a:xfrm>
            <a:off x="255489" y="1344490"/>
            <a:ext cx="11303930" cy="46259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53985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Changing the Excel Sheet (Cont.)</a:t>
            </a:r>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8</a:t>
            </a:fld>
            <a:endParaRPr lang="en-US"/>
          </a:p>
        </p:txBody>
      </p:sp>
      <p:sp>
        <p:nvSpPr>
          <p:cNvPr id="6" name="Content Placeholder 5"/>
          <p:cNvSpPr>
            <a:spLocks noGrp="1"/>
          </p:cNvSpPr>
          <p:nvPr>
            <p:ph idx="1"/>
          </p:nvPr>
        </p:nvSpPr>
        <p:spPr>
          <a:xfrm>
            <a:off x="398585" y="1248509"/>
            <a:ext cx="11369903" cy="4624754"/>
          </a:xfrm>
        </p:spPr>
        <p:txBody>
          <a:bodyPr>
            <a:normAutofit fontScale="92500" lnSpcReduction="10000"/>
          </a:bodyPr>
          <a:lstStyle/>
          <a:p>
            <a:pPr lvl="0"/>
            <a:r>
              <a:rPr lang="en-US" sz="3300" dirty="0" smtClean="0"/>
              <a:t>When changing the Budget Download Sheet use the other 3 tabs at the bottom for reference points.</a:t>
            </a:r>
          </a:p>
          <a:p>
            <a:pPr lvl="1"/>
            <a:r>
              <a:rPr lang="en-US" dirty="0" smtClean="0"/>
              <a:t>Available Budget Cells </a:t>
            </a:r>
          </a:p>
          <a:p>
            <a:pPr lvl="2"/>
            <a:r>
              <a:rPr lang="en-US" dirty="0" smtClean="0">
                <a:solidFill>
                  <a:schemeClr val="accent6">
                    <a:lumMod val="75000"/>
                  </a:schemeClr>
                </a:solidFill>
              </a:rPr>
              <a:t>This sheet has every function / object code combination that is allowable</a:t>
            </a:r>
          </a:p>
          <a:p>
            <a:pPr lvl="2"/>
            <a:r>
              <a:rPr lang="en-US" dirty="0" smtClean="0">
                <a:solidFill>
                  <a:schemeClr val="accent6">
                    <a:lumMod val="75000"/>
                  </a:schemeClr>
                </a:solidFill>
              </a:rPr>
              <a:t>It also lists the function / object code descriptions </a:t>
            </a:r>
          </a:p>
          <a:p>
            <a:pPr lvl="2"/>
            <a:r>
              <a:rPr lang="en-US" dirty="0" smtClean="0">
                <a:solidFill>
                  <a:schemeClr val="accent6">
                    <a:lumMod val="75000"/>
                  </a:schemeClr>
                </a:solidFill>
              </a:rPr>
              <a:t>I would copy and paste from the Available Budget Cells sheet to the Budget Data sheet in order to keep from typing something incorrectly</a:t>
            </a:r>
          </a:p>
          <a:p>
            <a:pPr lvl="1"/>
            <a:r>
              <a:rPr lang="en-US" dirty="0" smtClean="0"/>
              <a:t>Available Budget Tags</a:t>
            </a:r>
          </a:p>
          <a:p>
            <a:pPr lvl="2"/>
            <a:r>
              <a:rPr lang="en-US" dirty="0" smtClean="0">
                <a:solidFill>
                  <a:schemeClr val="accent6">
                    <a:lumMod val="75000"/>
                  </a:schemeClr>
                </a:solidFill>
              </a:rPr>
              <a:t>This sheet shows the LEA set Aside Tags that can be used for the budget items at the LEA level.  </a:t>
            </a:r>
          </a:p>
          <a:p>
            <a:pPr lvl="2"/>
            <a:r>
              <a:rPr lang="en-US" dirty="0" smtClean="0">
                <a:solidFill>
                  <a:schemeClr val="accent6">
                    <a:lumMod val="75000"/>
                  </a:schemeClr>
                </a:solidFill>
              </a:rPr>
              <a:t>I would also copy and paste the upload text from this sheet onto the Budget Data sheet just to ensure the codes are correct</a:t>
            </a:r>
          </a:p>
          <a:p>
            <a:pPr lvl="1"/>
            <a:r>
              <a:rPr lang="en-US" dirty="0" smtClean="0"/>
              <a:t>Available Organizations</a:t>
            </a:r>
          </a:p>
          <a:p>
            <a:pPr lvl="2"/>
            <a:r>
              <a:rPr lang="en-US" dirty="0" smtClean="0">
                <a:solidFill>
                  <a:schemeClr val="accent6">
                    <a:lumMod val="75000"/>
                  </a:schemeClr>
                </a:solidFill>
              </a:rPr>
              <a:t>This sheet shows the organization numbers and names of the organizations available for the LEA</a:t>
            </a:r>
            <a:endParaRPr lang="en-US" dirty="0">
              <a:solidFill>
                <a:schemeClr val="accent6">
                  <a:lumMod val="75000"/>
                </a:schemeClr>
              </a:solidFill>
            </a:endParaRPr>
          </a:p>
        </p:txBody>
      </p:sp>
    </p:spTree>
    <p:extLst>
      <p:ext uri="{BB962C8B-B14F-4D97-AF65-F5344CB8AC3E}">
        <p14:creationId xmlns:p14="http://schemas.microsoft.com/office/powerpoint/2010/main" val="4623358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Changing the Excel Sheet (Cont.)</a:t>
            </a:r>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9</a:t>
            </a:fld>
            <a:endParaRPr lang="en-US"/>
          </a:p>
        </p:txBody>
      </p:sp>
      <p:sp>
        <p:nvSpPr>
          <p:cNvPr id="6" name="Content Placeholder 5"/>
          <p:cNvSpPr>
            <a:spLocks noGrp="1"/>
          </p:cNvSpPr>
          <p:nvPr>
            <p:ph idx="1"/>
          </p:nvPr>
        </p:nvSpPr>
        <p:spPr>
          <a:xfrm>
            <a:off x="398585" y="1248509"/>
            <a:ext cx="11369903" cy="4624754"/>
          </a:xfrm>
        </p:spPr>
        <p:txBody>
          <a:bodyPr>
            <a:normAutofit fontScale="85000" lnSpcReduction="10000"/>
          </a:bodyPr>
          <a:lstStyle/>
          <a:p>
            <a:pPr lvl="0"/>
            <a:r>
              <a:rPr lang="en-US" sz="3300" dirty="0" smtClean="0"/>
              <a:t>Any column on this excel sheet can be updated for FY20 including the narrative descriptions</a:t>
            </a:r>
          </a:p>
          <a:p>
            <a:pPr lvl="0"/>
            <a:r>
              <a:rPr lang="en-US" sz="3300" dirty="0" smtClean="0"/>
              <a:t>If this sheet is going to be used to budget the full amount of the FY 20 allocation a suggestion would be to complete an Auto Sum </a:t>
            </a:r>
            <a:r>
              <a:rPr lang="en-US" sz="3300" dirty="0"/>
              <a:t>T</a:t>
            </a:r>
            <a:r>
              <a:rPr lang="en-US" sz="3300" dirty="0" smtClean="0"/>
              <a:t>otal at the bottom of the Cost and Total columns just to be sure the allocation and total match before uploading the excel sheet.</a:t>
            </a:r>
          </a:p>
          <a:p>
            <a:pPr lvl="1"/>
            <a:r>
              <a:rPr lang="en-US" sz="2900" i="1" dirty="0" smtClean="0">
                <a:solidFill>
                  <a:schemeClr val="accent6">
                    <a:lumMod val="75000"/>
                  </a:schemeClr>
                </a:solidFill>
              </a:rPr>
              <a:t>Tip: Before the columns are totaled at the bottom of this sheet Highlight the Cost and Total columns and go to format cell and change them to numbers.  Leaving them as general as affected the Auto Sum Process in a few instances.</a:t>
            </a:r>
          </a:p>
          <a:p>
            <a:pPr lvl="1"/>
            <a:r>
              <a:rPr lang="en-US" sz="2900" i="1" dirty="0" smtClean="0">
                <a:solidFill>
                  <a:schemeClr val="accent6">
                    <a:lumMod val="75000"/>
                  </a:schemeClr>
                </a:solidFill>
              </a:rPr>
              <a:t>Tip: When doing the Auto Sum Process if you make the Action of any line item Delete then you will need to manual subtract that number from the Auto Sum Total.</a:t>
            </a:r>
          </a:p>
          <a:p>
            <a:pPr lvl="0"/>
            <a:endParaRPr lang="en-US" dirty="0"/>
          </a:p>
        </p:txBody>
      </p:sp>
    </p:spTree>
    <p:extLst>
      <p:ext uri="{BB962C8B-B14F-4D97-AF65-F5344CB8AC3E}">
        <p14:creationId xmlns:p14="http://schemas.microsoft.com/office/powerpoint/2010/main" val="2540316409"/>
      </p:ext>
    </p:extLst>
  </p:cSld>
  <p:clrMapOvr>
    <a:masterClrMapping/>
  </p:clrMapOvr>
</p:sld>
</file>

<file path=ppt/theme/theme1.xml><?xml version="1.0" encoding="utf-8"?>
<a:theme xmlns:a="http://schemas.openxmlformats.org/drawingml/2006/main" name="WVDE_2017Theme2">
  <a:themeElements>
    <a:clrScheme name="Custom 1">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VDE_2017Theme2" id="{44F0BE6C-34C6-EC46-AFE6-CDB91FC5A479}" vid="{EC7969FB-EEA3-4642-839C-4BC21861693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WVDE_2017Theme2</Template>
  <TotalTime>1099</TotalTime>
  <Words>859</Words>
  <Application>Microsoft Office PowerPoint</Application>
  <PresentationFormat>Widescreen</PresentationFormat>
  <Paragraphs>104</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Fira Sans</vt:lpstr>
      <vt:lpstr>Fira Sans Ultra</vt:lpstr>
      <vt:lpstr>Vollkorn</vt:lpstr>
      <vt:lpstr>Wingdings</vt:lpstr>
      <vt:lpstr>WVDE_2017Theme2</vt:lpstr>
      <vt:lpstr>Downloading and Uploading a Budget in GPS</vt:lpstr>
      <vt:lpstr>Draft Started</vt:lpstr>
      <vt:lpstr>Copy Over FY 19 Budget</vt:lpstr>
      <vt:lpstr>Download Budget Data</vt:lpstr>
      <vt:lpstr>Changing the Excel Sheet</vt:lpstr>
      <vt:lpstr>Changing the Excel Sheet (Cont.)</vt:lpstr>
      <vt:lpstr>Changing the Excel Sheet (Cont.)</vt:lpstr>
      <vt:lpstr>Changing the Excel Sheet (Cont.)</vt:lpstr>
      <vt:lpstr>Changing the Excel Sheet (Cont.)</vt:lpstr>
      <vt:lpstr>Uploading the Changed Excel Sheet</vt:lpstr>
      <vt:lpstr>Uploading the Changed Excel Sheet (Cont.)</vt:lpstr>
      <vt:lpstr>Uploading the Changed Excel Sheet (Cont.)</vt:lpstr>
      <vt:lpstr>Uploading the Changed Excel Sheet (Cont.)</vt:lpstr>
      <vt:lpstr>Uploading the Changed Excel Sheet (Cont.)</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Daniels</dc:creator>
  <cp:lastModifiedBy>Elizabeth McCoy</cp:lastModifiedBy>
  <cp:revision>14</cp:revision>
  <dcterms:created xsi:type="dcterms:W3CDTF">2017-05-08T14:21:19Z</dcterms:created>
  <dcterms:modified xsi:type="dcterms:W3CDTF">2019-04-26T13:48:20Z</dcterms:modified>
</cp:coreProperties>
</file>