
<file path=[Content_Types].xml><?xml version="1.0" encoding="utf-8"?>
<Types xmlns="http://schemas.openxmlformats.org/package/2006/content-types">
  <Default Extension="png" ContentType="image/png"/>
  <Default Extension="svg" ContentType="image/svg+xml"/>
  <Default Extension="tmp"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72" r:id="rId2"/>
  </p:sldMasterIdLst>
  <p:notesMasterIdLst>
    <p:notesMasterId r:id="rId17"/>
  </p:notesMasterIdLst>
  <p:handoutMasterIdLst>
    <p:handoutMasterId r:id="rId18"/>
  </p:handoutMasterIdLst>
  <p:sldIdLst>
    <p:sldId id="256" r:id="rId3"/>
    <p:sldId id="259" r:id="rId4"/>
    <p:sldId id="295" r:id="rId5"/>
    <p:sldId id="350" r:id="rId6"/>
    <p:sldId id="356" r:id="rId7"/>
    <p:sldId id="354" r:id="rId8"/>
    <p:sldId id="349" r:id="rId9"/>
    <p:sldId id="353" r:id="rId10"/>
    <p:sldId id="355" r:id="rId11"/>
    <p:sldId id="351" r:id="rId12"/>
    <p:sldId id="287" r:id="rId13"/>
    <p:sldId id="328" r:id="rId14"/>
    <p:sldId id="285" r:id="rId15"/>
    <p:sldId id="352" r:id="rId1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467A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137" autoAdjust="0"/>
    <p:restoredTop sz="74665" autoAdjust="0"/>
  </p:normalViewPr>
  <p:slideViewPr>
    <p:cSldViewPr snapToGrid="0" snapToObjects="1">
      <p:cViewPr varScale="1">
        <p:scale>
          <a:sx n="53" d="100"/>
          <a:sy n="53" d="100"/>
        </p:scale>
        <p:origin x="97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7840" cy="466434"/>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sz="quarter" idx="1"/>
          </p:nvPr>
        </p:nvSpPr>
        <p:spPr>
          <a:xfrm>
            <a:off x="3970939" y="1"/>
            <a:ext cx="3037840" cy="466434"/>
          </a:xfrm>
          <a:prstGeom prst="rect">
            <a:avLst/>
          </a:prstGeom>
        </p:spPr>
        <p:txBody>
          <a:bodyPr vert="horz" lIns="92446" tIns="46223" rIns="92446" bIns="46223" rtlCol="0"/>
          <a:lstStyle>
            <a:lvl1pPr algn="r">
              <a:defRPr sz="1200"/>
            </a:lvl1pPr>
          </a:lstStyle>
          <a:p>
            <a:endParaRPr lang="en-US"/>
          </a:p>
        </p:txBody>
      </p:sp>
      <p:sp>
        <p:nvSpPr>
          <p:cNvPr id="4" name="Footer Placeholder 3"/>
          <p:cNvSpPr>
            <a:spLocks noGrp="1"/>
          </p:cNvSpPr>
          <p:nvPr>
            <p:ph type="ftr" sz="quarter" idx="2"/>
          </p:nvPr>
        </p:nvSpPr>
        <p:spPr>
          <a:xfrm>
            <a:off x="1" y="8829969"/>
            <a:ext cx="3037840" cy="466434"/>
          </a:xfrm>
          <a:prstGeom prst="rect">
            <a:avLst/>
          </a:prstGeom>
        </p:spPr>
        <p:txBody>
          <a:bodyPr vert="horz" lIns="92446" tIns="46223" rIns="92446" bIns="46223" rtlCol="0" anchor="b"/>
          <a:lstStyle>
            <a:lvl1pPr algn="l">
              <a:defRPr sz="1200"/>
            </a:lvl1pPr>
          </a:lstStyle>
          <a:p>
            <a:endParaRPr lang="en-US"/>
          </a:p>
        </p:txBody>
      </p:sp>
      <p:sp>
        <p:nvSpPr>
          <p:cNvPr id="5" name="Slide Number Placeholder 4"/>
          <p:cNvSpPr>
            <a:spLocks noGrp="1"/>
          </p:cNvSpPr>
          <p:nvPr>
            <p:ph type="sldNum" sz="quarter" idx="3"/>
          </p:nvPr>
        </p:nvSpPr>
        <p:spPr>
          <a:xfrm>
            <a:off x="3970939" y="8829969"/>
            <a:ext cx="3037840" cy="466434"/>
          </a:xfrm>
          <a:prstGeom prst="rect">
            <a:avLst/>
          </a:prstGeom>
        </p:spPr>
        <p:txBody>
          <a:bodyPr vert="horz" lIns="92446" tIns="46223" rIns="92446" bIns="46223" rtlCol="0" anchor="b"/>
          <a:lstStyle>
            <a:lvl1pPr algn="r">
              <a:defRPr sz="1200"/>
            </a:lvl1pPr>
          </a:lstStyle>
          <a:p>
            <a:fld id="{D272DB26-7059-46A0-B2C3-3DB143AF59B5}" type="slidenum">
              <a:rPr lang="en-US" smtClean="0"/>
              <a:t>‹#›</a:t>
            </a:fld>
            <a:endParaRPr lang="en-US"/>
          </a:p>
        </p:txBody>
      </p:sp>
    </p:spTree>
    <p:extLst>
      <p:ext uri="{BB962C8B-B14F-4D97-AF65-F5344CB8AC3E}">
        <p14:creationId xmlns:p14="http://schemas.microsoft.com/office/powerpoint/2010/main" val="2775172006"/>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7840" cy="466434"/>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970939" y="1"/>
            <a:ext cx="3037840" cy="466434"/>
          </a:xfrm>
          <a:prstGeom prst="rect">
            <a:avLst/>
          </a:prstGeom>
        </p:spPr>
        <p:txBody>
          <a:bodyPr vert="horz" lIns="92446" tIns="46223" rIns="92446" bIns="46223" rtlCol="0"/>
          <a:lstStyle>
            <a:lvl1pPr algn="r">
              <a:defRPr sz="1200"/>
            </a:lvl1pPr>
          </a:lstStyle>
          <a:p>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701042" y="4473893"/>
            <a:ext cx="5608319" cy="3660458"/>
          </a:xfrm>
          <a:prstGeom prst="rect">
            <a:avLst/>
          </a:prstGeom>
        </p:spPr>
        <p:txBody>
          <a:bodyPr vert="horz" lIns="92446" tIns="46223" rIns="92446" bIns="4622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969"/>
            <a:ext cx="3037840" cy="466434"/>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970939" y="8829969"/>
            <a:ext cx="3037840" cy="466434"/>
          </a:xfrm>
          <a:prstGeom prst="rect">
            <a:avLst/>
          </a:prstGeom>
        </p:spPr>
        <p:txBody>
          <a:bodyPr vert="horz" lIns="92446" tIns="46223" rIns="92446" bIns="46223" rtlCol="0" anchor="b"/>
          <a:lstStyle>
            <a:lvl1pPr algn="r">
              <a:defRPr sz="1200"/>
            </a:lvl1pPr>
          </a:lstStyle>
          <a:p>
            <a:fld id="{C2AEE2DE-F569-CB47-AE41-C8EBB0F45B6F}" type="slidenum">
              <a:rPr lang="en-US" smtClean="0"/>
              <a:t>‹#›</a:t>
            </a:fld>
            <a:endParaRPr lang="en-US"/>
          </a:p>
        </p:txBody>
      </p:sp>
    </p:spTree>
    <p:extLst>
      <p:ext uri="{BB962C8B-B14F-4D97-AF65-F5344CB8AC3E}">
        <p14:creationId xmlns:p14="http://schemas.microsoft.com/office/powerpoint/2010/main" val="2046146897"/>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Set the stage for the day.</a:t>
            </a:r>
          </a:p>
          <a:p>
            <a:r>
              <a:rPr lang="en-US" dirty="0"/>
              <a:t>Explain purpose/outcomes for the day.</a:t>
            </a:r>
          </a:p>
        </p:txBody>
      </p:sp>
      <p:sp>
        <p:nvSpPr>
          <p:cNvPr id="4" name="Date Placeholder 3"/>
          <p:cNvSpPr>
            <a:spLocks noGrp="1"/>
          </p:cNvSpPr>
          <p:nvPr>
            <p:ph type="dt" idx="10"/>
          </p:nvPr>
        </p:nvSpPr>
        <p:spPr/>
        <p:txBody>
          <a:bodyPr/>
          <a:lstStyle/>
          <a:p>
            <a:endParaRPr lang="en-US"/>
          </a:p>
        </p:txBody>
      </p:sp>
      <p:sp>
        <p:nvSpPr>
          <p:cNvPr id="5" name="Slide Number Placeholder 4"/>
          <p:cNvSpPr>
            <a:spLocks noGrp="1"/>
          </p:cNvSpPr>
          <p:nvPr>
            <p:ph type="sldNum" sz="quarter" idx="11"/>
          </p:nvPr>
        </p:nvSpPr>
        <p:spPr/>
        <p:txBody>
          <a:bodyPr/>
          <a:lstStyle/>
          <a:p>
            <a:fld id="{C2AEE2DE-F569-CB47-AE41-C8EBB0F45B6F}" type="slidenum">
              <a:rPr lang="en-US" smtClean="0"/>
              <a:t>1</a:t>
            </a:fld>
            <a:endParaRPr lang="en-US"/>
          </a:p>
        </p:txBody>
      </p:sp>
    </p:spTree>
    <p:extLst>
      <p:ext uri="{BB962C8B-B14F-4D97-AF65-F5344CB8AC3E}">
        <p14:creationId xmlns:p14="http://schemas.microsoft.com/office/powerpoint/2010/main" val="1367540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Progress Notes within GPS are layered and will serve as reference for the team when developing the next plan.</a:t>
            </a:r>
          </a:p>
          <a:p>
            <a:endParaRPr lang="en-US" dirty="0"/>
          </a:p>
          <a:p>
            <a:r>
              <a:rPr lang="en-US" dirty="0"/>
              <a:t>Remember:  What gets monitored gets done!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2AEE2DE-F569-CB47-AE41-C8EBB0F45B6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048085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WVDE Resources are on the homepage of the GPS platform.</a:t>
            </a:r>
          </a:p>
          <a:p>
            <a:endParaRPr lang="en-US" dirty="0"/>
          </a:p>
        </p:txBody>
      </p:sp>
      <p:sp>
        <p:nvSpPr>
          <p:cNvPr id="4" name="Slide Number Placeholder 3"/>
          <p:cNvSpPr>
            <a:spLocks noGrp="1"/>
          </p:cNvSpPr>
          <p:nvPr>
            <p:ph type="sldNum" sz="quarter" idx="10"/>
          </p:nvPr>
        </p:nvSpPr>
        <p:spPr/>
        <p:txBody>
          <a:bodyPr/>
          <a:lstStyle/>
          <a:p>
            <a:fld id="{C2AEE2DE-F569-CB47-AE41-C8EBB0F45B6F}" type="slidenum">
              <a:rPr lang="en-US" smtClean="0"/>
              <a:t>12</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8587475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
        <p:nvSpPr>
          <p:cNvPr id="5" name="Slide Number Placeholder 4"/>
          <p:cNvSpPr>
            <a:spLocks noGrp="1"/>
          </p:cNvSpPr>
          <p:nvPr>
            <p:ph type="sldNum" sz="quarter" idx="11"/>
          </p:nvPr>
        </p:nvSpPr>
        <p:spPr/>
        <p:txBody>
          <a:bodyPr/>
          <a:lstStyle/>
          <a:p>
            <a:fld id="{C2AEE2DE-F569-CB47-AE41-C8EBB0F45B6F}" type="slidenum">
              <a:rPr lang="en-US" smtClean="0"/>
              <a:t>13</a:t>
            </a:fld>
            <a:endParaRPr lang="en-US"/>
          </a:p>
        </p:txBody>
      </p:sp>
    </p:spTree>
    <p:extLst>
      <p:ext uri="{BB962C8B-B14F-4D97-AF65-F5344CB8AC3E}">
        <p14:creationId xmlns:p14="http://schemas.microsoft.com/office/powerpoint/2010/main" val="22577416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Remind that they can print a user-friendly copy of the plan.  A step-by-step video guide is under </a:t>
            </a:r>
            <a:r>
              <a:rPr lang="en-US"/>
              <a:t>WVDE Resources.</a:t>
            </a:r>
            <a:endParaRPr lang="en-US" dirty="0"/>
          </a:p>
        </p:txBody>
      </p:sp>
      <p:sp>
        <p:nvSpPr>
          <p:cNvPr id="4" name="Date Placeholder 3"/>
          <p:cNvSpPr>
            <a:spLocks noGrp="1"/>
          </p:cNvSpPr>
          <p:nvPr>
            <p:ph type="dt" idx="10"/>
          </p:nvPr>
        </p:nvSpPr>
        <p:spPr/>
        <p:txBody>
          <a:bodyPr/>
          <a:lstStyle/>
          <a:p>
            <a:endParaRPr lang="en-US"/>
          </a:p>
        </p:txBody>
      </p:sp>
      <p:sp>
        <p:nvSpPr>
          <p:cNvPr id="5" name="Slide Number Placeholder 4"/>
          <p:cNvSpPr>
            <a:spLocks noGrp="1"/>
          </p:cNvSpPr>
          <p:nvPr>
            <p:ph type="sldNum" sz="quarter" idx="11"/>
          </p:nvPr>
        </p:nvSpPr>
        <p:spPr/>
        <p:txBody>
          <a:bodyPr/>
          <a:lstStyle/>
          <a:p>
            <a:fld id="{C2AEE2DE-F569-CB47-AE41-C8EBB0F45B6F}" type="slidenum">
              <a:rPr lang="en-US" smtClean="0"/>
              <a:t>14</a:t>
            </a:fld>
            <a:endParaRPr lang="en-US"/>
          </a:p>
        </p:txBody>
      </p:sp>
    </p:spTree>
    <p:extLst>
      <p:ext uri="{BB962C8B-B14F-4D97-AF65-F5344CB8AC3E}">
        <p14:creationId xmlns:p14="http://schemas.microsoft.com/office/powerpoint/2010/main" val="2467618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During the monitoring phase, data is collected and reviewed to determine the results and completion status of each activity. Monitoring provides vital information of progress outcomes and immediate feedback about adjustments that may be needed.  </a:t>
            </a:r>
          </a:p>
        </p:txBody>
      </p:sp>
      <p:sp>
        <p:nvSpPr>
          <p:cNvPr id="4" name="Slide Number Placeholder 3"/>
          <p:cNvSpPr>
            <a:spLocks noGrp="1"/>
          </p:cNvSpPr>
          <p:nvPr>
            <p:ph type="sldNum" sz="quarter" idx="10"/>
          </p:nvPr>
        </p:nvSpPr>
        <p:spPr/>
        <p:txBody>
          <a:bodyPr/>
          <a:lstStyle/>
          <a:p>
            <a:fld id="{C2AEE2DE-F569-CB47-AE41-C8EBB0F45B6F}" type="slidenum">
              <a:rPr lang="en-US" smtClean="0"/>
              <a:t>2</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21703953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“Monitor and adjust, monitor and adjust” </a:t>
            </a:r>
            <a:r>
              <a:rPr lang="en-US" dirty="0" err="1"/>
              <a:t>Lezotte</a:t>
            </a:r>
            <a:r>
              <a:rPr lang="en-US" dirty="0"/>
              <a:t> and </a:t>
            </a:r>
            <a:r>
              <a:rPr lang="en-US" dirty="0" err="1"/>
              <a:t>Synder</a:t>
            </a:r>
            <a:r>
              <a:rPr lang="en-US" dirty="0"/>
              <a:t>, </a:t>
            </a:r>
            <a:r>
              <a:rPr lang="en-US" i="1" dirty="0"/>
              <a:t>What Effective Schools Do</a:t>
            </a:r>
          </a:p>
        </p:txBody>
      </p:sp>
      <p:sp>
        <p:nvSpPr>
          <p:cNvPr id="4" name="Date Placeholder 3"/>
          <p:cNvSpPr>
            <a:spLocks noGrp="1"/>
          </p:cNvSpPr>
          <p:nvPr>
            <p:ph type="dt" idx="10"/>
          </p:nvPr>
        </p:nvSpPr>
        <p:spPr/>
        <p:txBody>
          <a:bodyPr/>
          <a:lstStyle/>
          <a:p>
            <a:endParaRPr lang="en-US"/>
          </a:p>
        </p:txBody>
      </p:sp>
      <p:sp>
        <p:nvSpPr>
          <p:cNvPr id="5" name="Slide Number Placeholder 4"/>
          <p:cNvSpPr>
            <a:spLocks noGrp="1"/>
          </p:cNvSpPr>
          <p:nvPr>
            <p:ph type="sldNum" sz="quarter" idx="11"/>
          </p:nvPr>
        </p:nvSpPr>
        <p:spPr/>
        <p:txBody>
          <a:bodyPr/>
          <a:lstStyle/>
          <a:p>
            <a:fld id="{C2AEE2DE-F569-CB47-AE41-C8EBB0F45B6F}" type="slidenum">
              <a:rPr lang="en-US" smtClean="0"/>
              <a:t>3</a:t>
            </a:fld>
            <a:endParaRPr lang="en-US"/>
          </a:p>
        </p:txBody>
      </p:sp>
    </p:spTree>
    <p:extLst>
      <p:ext uri="{BB962C8B-B14F-4D97-AF65-F5344CB8AC3E}">
        <p14:creationId xmlns:p14="http://schemas.microsoft.com/office/powerpoint/2010/main" val="19483960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
          </p:nvPr>
        </p:nvSpPr>
        <p:spPr/>
        <p:txBody>
          <a:bodyPr/>
          <a:lstStyle/>
          <a:p>
            <a:endParaRPr lang="en-US"/>
          </a:p>
        </p:txBody>
      </p:sp>
      <p:sp>
        <p:nvSpPr>
          <p:cNvPr id="5" name="Slide Number Placeholder 4"/>
          <p:cNvSpPr>
            <a:spLocks noGrp="1"/>
          </p:cNvSpPr>
          <p:nvPr>
            <p:ph type="sldNum" sz="quarter" idx="5"/>
          </p:nvPr>
        </p:nvSpPr>
        <p:spPr/>
        <p:txBody>
          <a:bodyPr/>
          <a:lstStyle/>
          <a:p>
            <a:fld id="{C2AEE2DE-F569-CB47-AE41-C8EBB0F45B6F}" type="slidenum">
              <a:rPr lang="en-US" smtClean="0"/>
              <a:t>4</a:t>
            </a:fld>
            <a:endParaRPr lang="en-US"/>
          </a:p>
        </p:txBody>
      </p:sp>
    </p:spTree>
    <p:extLst>
      <p:ext uri="{BB962C8B-B14F-4D97-AF65-F5344CB8AC3E}">
        <p14:creationId xmlns:p14="http://schemas.microsoft.com/office/powerpoint/2010/main" val="4178874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endParaRPr lang="en-US"/>
          </a:p>
        </p:txBody>
      </p:sp>
      <p:sp>
        <p:nvSpPr>
          <p:cNvPr id="5" name="Slide Number Placeholder 4"/>
          <p:cNvSpPr>
            <a:spLocks noGrp="1"/>
          </p:cNvSpPr>
          <p:nvPr>
            <p:ph type="sldNum" sz="quarter" idx="5"/>
          </p:nvPr>
        </p:nvSpPr>
        <p:spPr/>
        <p:txBody>
          <a:bodyPr/>
          <a:lstStyle/>
          <a:p>
            <a:fld id="{C2AEE2DE-F569-CB47-AE41-C8EBB0F45B6F}" type="slidenum">
              <a:rPr lang="en-US" smtClean="0"/>
              <a:t>6</a:t>
            </a:fld>
            <a:endParaRPr lang="en-US"/>
          </a:p>
        </p:txBody>
      </p:sp>
    </p:spTree>
    <p:extLst>
      <p:ext uri="{BB962C8B-B14F-4D97-AF65-F5344CB8AC3E}">
        <p14:creationId xmlns:p14="http://schemas.microsoft.com/office/powerpoint/2010/main" val="37803059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“Monitor and adjust, monitor and adjust” </a:t>
            </a:r>
            <a:r>
              <a:rPr lang="en-US" dirty="0" err="1"/>
              <a:t>Lezotte</a:t>
            </a:r>
            <a:r>
              <a:rPr lang="en-US" dirty="0"/>
              <a:t> and </a:t>
            </a:r>
            <a:r>
              <a:rPr lang="en-US" dirty="0" err="1"/>
              <a:t>Synder</a:t>
            </a:r>
            <a:r>
              <a:rPr lang="en-US" dirty="0"/>
              <a:t>, </a:t>
            </a:r>
            <a:r>
              <a:rPr lang="en-US" i="1" dirty="0"/>
              <a:t>What Effective Schools Do</a:t>
            </a:r>
          </a:p>
        </p:txBody>
      </p:sp>
      <p:sp>
        <p:nvSpPr>
          <p:cNvPr id="4" name="Date Placeholder 3"/>
          <p:cNvSpPr>
            <a:spLocks noGrp="1"/>
          </p:cNvSpPr>
          <p:nvPr>
            <p:ph type="dt" idx="10"/>
          </p:nvPr>
        </p:nvSpPr>
        <p:spPr/>
        <p:txBody>
          <a:bodyPr/>
          <a:lstStyle/>
          <a:p>
            <a:endParaRPr lang="en-US"/>
          </a:p>
        </p:txBody>
      </p:sp>
      <p:sp>
        <p:nvSpPr>
          <p:cNvPr id="5" name="Slide Number Placeholder 4"/>
          <p:cNvSpPr>
            <a:spLocks noGrp="1"/>
          </p:cNvSpPr>
          <p:nvPr>
            <p:ph type="sldNum" sz="quarter" idx="11"/>
          </p:nvPr>
        </p:nvSpPr>
        <p:spPr/>
        <p:txBody>
          <a:bodyPr/>
          <a:lstStyle/>
          <a:p>
            <a:fld id="{C2AEE2DE-F569-CB47-AE41-C8EBB0F45B6F}" type="slidenum">
              <a:rPr lang="en-US" smtClean="0"/>
              <a:t>7</a:t>
            </a:fld>
            <a:endParaRPr lang="en-US"/>
          </a:p>
        </p:txBody>
      </p:sp>
    </p:spTree>
    <p:extLst>
      <p:ext uri="{BB962C8B-B14F-4D97-AF65-F5344CB8AC3E}">
        <p14:creationId xmlns:p14="http://schemas.microsoft.com/office/powerpoint/2010/main" val="14174577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Avoid forming conclusions on only one piece of information. Be sure to tailor the data to meet the needs to thoroughly answering the questions.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PM (Performance Measure tools)</a:t>
            </a:r>
          </a:p>
          <a:p>
            <a:endParaRPr lang="en-US" dirty="0"/>
          </a:p>
        </p:txBody>
      </p:sp>
      <p:sp>
        <p:nvSpPr>
          <p:cNvPr id="4" name="Date Placeholder 3"/>
          <p:cNvSpPr>
            <a:spLocks noGrp="1"/>
          </p:cNvSpPr>
          <p:nvPr>
            <p:ph type="dt" idx="1"/>
          </p:nvPr>
        </p:nvSpPr>
        <p:spPr/>
        <p:txBody>
          <a:bodyPr/>
          <a:lstStyle/>
          <a:p>
            <a:endParaRPr lang="en-US"/>
          </a:p>
        </p:txBody>
      </p:sp>
      <p:sp>
        <p:nvSpPr>
          <p:cNvPr id="5" name="Slide Number Placeholder 4"/>
          <p:cNvSpPr>
            <a:spLocks noGrp="1"/>
          </p:cNvSpPr>
          <p:nvPr>
            <p:ph type="sldNum" sz="quarter" idx="5"/>
          </p:nvPr>
        </p:nvSpPr>
        <p:spPr/>
        <p:txBody>
          <a:bodyPr/>
          <a:lstStyle/>
          <a:p>
            <a:fld id="{C2AEE2DE-F569-CB47-AE41-C8EBB0F45B6F}" type="slidenum">
              <a:rPr lang="en-US" smtClean="0"/>
              <a:t>8</a:t>
            </a:fld>
            <a:endParaRPr lang="en-US"/>
          </a:p>
        </p:txBody>
      </p:sp>
    </p:spTree>
    <p:extLst>
      <p:ext uri="{BB962C8B-B14F-4D97-AF65-F5344CB8AC3E}">
        <p14:creationId xmlns:p14="http://schemas.microsoft.com/office/powerpoint/2010/main" val="35673853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
          </p:nvPr>
        </p:nvSpPr>
        <p:spPr/>
        <p:txBody>
          <a:bodyPr/>
          <a:lstStyle/>
          <a:p>
            <a:endParaRPr lang="en-US"/>
          </a:p>
        </p:txBody>
      </p:sp>
      <p:sp>
        <p:nvSpPr>
          <p:cNvPr id="5" name="Slide Number Placeholder 4"/>
          <p:cNvSpPr>
            <a:spLocks noGrp="1"/>
          </p:cNvSpPr>
          <p:nvPr>
            <p:ph type="sldNum" sz="quarter" idx="5"/>
          </p:nvPr>
        </p:nvSpPr>
        <p:spPr/>
        <p:txBody>
          <a:bodyPr/>
          <a:lstStyle/>
          <a:p>
            <a:fld id="{C2AEE2DE-F569-CB47-AE41-C8EBB0F45B6F}" type="slidenum">
              <a:rPr lang="en-US" smtClean="0"/>
              <a:t>9</a:t>
            </a:fld>
            <a:endParaRPr lang="en-US"/>
          </a:p>
        </p:txBody>
      </p:sp>
    </p:spTree>
    <p:extLst>
      <p:ext uri="{BB962C8B-B14F-4D97-AF65-F5344CB8AC3E}">
        <p14:creationId xmlns:p14="http://schemas.microsoft.com/office/powerpoint/2010/main" val="19796500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Thorough progress notes will guide the development of the next plan’s comprehensive needs assessment. Then the planning process cycle continues.</a:t>
            </a:r>
          </a:p>
        </p:txBody>
      </p:sp>
      <p:sp>
        <p:nvSpPr>
          <p:cNvPr id="4" name="Date Placeholder 3"/>
          <p:cNvSpPr>
            <a:spLocks noGrp="1"/>
          </p:cNvSpPr>
          <p:nvPr>
            <p:ph type="dt" idx="10"/>
          </p:nvPr>
        </p:nvSpPr>
        <p:spPr/>
        <p:txBody>
          <a:bodyPr/>
          <a:lstStyle/>
          <a:p>
            <a:endParaRPr lang="en-US"/>
          </a:p>
        </p:txBody>
      </p:sp>
      <p:sp>
        <p:nvSpPr>
          <p:cNvPr id="5" name="Slide Number Placeholder 4"/>
          <p:cNvSpPr>
            <a:spLocks noGrp="1"/>
          </p:cNvSpPr>
          <p:nvPr>
            <p:ph type="sldNum" sz="quarter" idx="11"/>
          </p:nvPr>
        </p:nvSpPr>
        <p:spPr/>
        <p:txBody>
          <a:bodyPr/>
          <a:lstStyle/>
          <a:p>
            <a:fld id="{C2AEE2DE-F569-CB47-AE41-C8EBB0F45B6F}" type="slidenum">
              <a:rPr lang="en-US" smtClean="0"/>
              <a:t>10</a:t>
            </a:fld>
            <a:endParaRPr lang="en-US"/>
          </a:p>
        </p:txBody>
      </p:sp>
    </p:spTree>
    <p:extLst>
      <p:ext uri="{BB962C8B-B14F-4D97-AF65-F5344CB8AC3E}">
        <p14:creationId xmlns:p14="http://schemas.microsoft.com/office/powerpoint/2010/main" val="2687644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6280" y="3446398"/>
            <a:ext cx="8875835" cy="1713781"/>
          </a:xfrm>
        </p:spPr>
        <p:txBody>
          <a:bodyPr anchor="b"/>
          <a:lstStyle>
            <a:lvl1pPr algn="ctr">
              <a:defRPr sz="4500">
                <a:solidFill>
                  <a:schemeClr val="bg1"/>
                </a:solidFill>
                <a:latin typeface="Vollkorn" charset="0"/>
                <a:ea typeface="Vollkorn" charset="0"/>
                <a:cs typeface="Vollkorn" charset="0"/>
              </a:defRPr>
            </a:lvl1pPr>
          </a:lstStyle>
          <a:p>
            <a:r>
              <a:rPr lang="en-US" dirty="0"/>
              <a:t>Click to edit Master title style</a:t>
            </a:r>
          </a:p>
        </p:txBody>
      </p:sp>
      <p:sp>
        <p:nvSpPr>
          <p:cNvPr id="3" name="Subtitle 2"/>
          <p:cNvSpPr>
            <a:spLocks noGrp="1"/>
          </p:cNvSpPr>
          <p:nvPr>
            <p:ph type="subTitle" idx="1"/>
          </p:nvPr>
        </p:nvSpPr>
        <p:spPr>
          <a:xfrm>
            <a:off x="1995852" y="5292662"/>
            <a:ext cx="5156689" cy="416477"/>
          </a:xfrm>
        </p:spPr>
        <p:txBody>
          <a:bodyPr/>
          <a:lstStyle>
            <a:lvl1pPr marL="0" indent="0" algn="ctr">
              <a:buNone/>
              <a:defRPr sz="180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a:xfrm>
            <a:off x="3545496" y="5841622"/>
            <a:ext cx="2057400" cy="365125"/>
          </a:xfrm>
          <a:prstGeom prst="rect">
            <a:avLst/>
          </a:prstGeom>
        </p:spPr>
        <p:txBody>
          <a:bodyPr/>
          <a:lstStyle>
            <a:lvl1pPr algn="ctr">
              <a:defRPr sz="1200" i="1">
                <a:solidFill>
                  <a:schemeClr val="bg1"/>
                </a:solidFill>
              </a:defRPr>
            </a:lvl1pPr>
          </a:lstStyle>
          <a:p>
            <a:endParaRPr lang="en-US"/>
          </a:p>
        </p:txBody>
      </p:sp>
    </p:spTree>
    <p:extLst>
      <p:ext uri="{BB962C8B-B14F-4D97-AF65-F5344CB8AC3E}">
        <p14:creationId xmlns:p14="http://schemas.microsoft.com/office/powerpoint/2010/main" val="467279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76914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4692" y="365126"/>
            <a:ext cx="1971675" cy="54729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5126"/>
            <a:ext cx="6397492" cy="54729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20661952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6280" y="3446398"/>
            <a:ext cx="8875835" cy="1713781"/>
          </a:xfrm>
        </p:spPr>
        <p:txBody>
          <a:bodyPr anchor="b"/>
          <a:lstStyle>
            <a:lvl1pPr algn="ctr">
              <a:defRPr sz="4500">
                <a:solidFill>
                  <a:schemeClr val="bg1"/>
                </a:solidFill>
                <a:latin typeface="Vollkorn" charset="0"/>
                <a:ea typeface="Vollkorn" charset="0"/>
                <a:cs typeface="Vollkorn" charset="0"/>
              </a:defRPr>
            </a:lvl1pPr>
          </a:lstStyle>
          <a:p>
            <a:r>
              <a:rPr lang="en-US" dirty="0"/>
              <a:t>Click to edit Master title style</a:t>
            </a:r>
          </a:p>
        </p:txBody>
      </p:sp>
      <p:sp>
        <p:nvSpPr>
          <p:cNvPr id="3" name="Subtitle 2"/>
          <p:cNvSpPr>
            <a:spLocks noGrp="1"/>
          </p:cNvSpPr>
          <p:nvPr>
            <p:ph type="subTitle" idx="1"/>
          </p:nvPr>
        </p:nvSpPr>
        <p:spPr>
          <a:xfrm>
            <a:off x="1995852" y="5292662"/>
            <a:ext cx="5156689" cy="416477"/>
          </a:xfrm>
        </p:spPr>
        <p:txBody>
          <a:bodyPr/>
          <a:lstStyle>
            <a:lvl1pPr marL="0" indent="0" algn="ctr">
              <a:buNone/>
              <a:defRPr sz="180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a:xfrm>
            <a:off x="3545496" y="5841622"/>
            <a:ext cx="2057400" cy="365125"/>
          </a:xfrm>
          <a:prstGeom prst="rect">
            <a:avLst/>
          </a:prstGeom>
        </p:spPr>
        <p:txBody>
          <a:bodyPr/>
          <a:lstStyle>
            <a:lvl1pPr algn="ctr">
              <a:defRPr sz="1200" i="1">
                <a:solidFill>
                  <a:schemeClr val="bg1"/>
                </a:solidFill>
              </a:defRPr>
            </a:lvl1pPr>
          </a:lstStyle>
          <a:p>
            <a:endParaRPr lang="en-US"/>
          </a:p>
        </p:txBody>
      </p:sp>
    </p:spTree>
    <p:extLst>
      <p:ext uri="{BB962C8B-B14F-4D97-AF65-F5344CB8AC3E}">
        <p14:creationId xmlns:p14="http://schemas.microsoft.com/office/powerpoint/2010/main" val="35632692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4262742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1353" y="1709741"/>
            <a:ext cx="8545013" cy="2852737"/>
          </a:xfrm>
        </p:spPr>
        <p:txBody>
          <a:bodyPr anchor="b"/>
          <a:lstStyle>
            <a:lvl1pPr>
              <a:defRPr sz="4500"/>
            </a:lvl1pPr>
          </a:lstStyle>
          <a:p>
            <a:r>
              <a:rPr lang="en-US" dirty="0"/>
              <a:t>Click to edit Master title style</a:t>
            </a:r>
          </a:p>
        </p:txBody>
      </p:sp>
      <p:sp>
        <p:nvSpPr>
          <p:cNvPr id="3" name="Text Placeholder 2"/>
          <p:cNvSpPr>
            <a:spLocks noGrp="1"/>
          </p:cNvSpPr>
          <p:nvPr>
            <p:ph type="body" idx="1"/>
          </p:nvPr>
        </p:nvSpPr>
        <p:spPr>
          <a:xfrm>
            <a:off x="281354" y="4589466"/>
            <a:ext cx="8545013" cy="932104"/>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32418322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98939" y="1778734"/>
            <a:ext cx="4114800" cy="3965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12677" y="1778734"/>
            <a:ext cx="4113689" cy="3965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30824615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98939" y="1681163"/>
            <a:ext cx="4114525"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298939" y="2505075"/>
            <a:ext cx="4114525" cy="33212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712677" y="1681163"/>
            <a:ext cx="4114802"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712677" y="2505075"/>
            <a:ext cx="4114802" cy="33212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16630861-4318-414B-8E21-CA5F03E7BD41}" type="slidenum">
              <a:rPr lang="en-US" smtClean="0"/>
              <a:t>‹#›</a:t>
            </a:fld>
            <a:endParaRPr lang="en-US"/>
          </a:p>
        </p:txBody>
      </p:sp>
      <p:sp>
        <p:nvSpPr>
          <p:cNvPr id="11" name="Title 1"/>
          <p:cNvSpPr>
            <a:spLocks noGrp="1"/>
          </p:cNvSpPr>
          <p:nvPr>
            <p:ph type="title"/>
          </p:nvPr>
        </p:nvSpPr>
        <p:spPr>
          <a:xfrm>
            <a:off x="298939" y="143747"/>
            <a:ext cx="8527427" cy="1400159"/>
          </a:xfrm>
        </p:spPr>
        <p:txBody>
          <a:bodyPr/>
          <a:lstStyle/>
          <a:p>
            <a:r>
              <a:rPr lang="en-US"/>
              <a:t>Click to edit Master title style</a:t>
            </a:r>
          </a:p>
        </p:txBody>
      </p:sp>
    </p:spTree>
    <p:extLst>
      <p:ext uri="{BB962C8B-B14F-4D97-AF65-F5344CB8AC3E}">
        <p14:creationId xmlns:p14="http://schemas.microsoft.com/office/powerpoint/2010/main" val="32250859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8677799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22345245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34108" y="457200"/>
            <a:ext cx="3429550"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4000500" y="987428"/>
            <a:ext cx="4825866"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34108" y="2057400"/>
            <a:ext cx="3429550"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809763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078437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000500" y="987430"/>
            <a:ext cx="4825866"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Drag picture to placeholder or click icon to add</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
        <p:nvSpPr>
          <p:cNvPr id="10" name="Title 1"/>
          <p:cNvSpPr>
            <a:spLocks noGrp="1"/>
          </p:cNvSpPr>
          <p:nvPr>
            <p:ph type="title"/>
          </p:nvPr>
        </p:nvSpPr>
        <p:spPr>
          <a:xfrm>
            <a:off x="334108" y="457200"/>
            <a:ext cx="3429550" cy="1600200"/>
          </a:xfrm>
        </p:spPr>
        <p:txBody>
          <a:bodyPr anchor="b"/>
          <a:lstStyle>
            <a:lvl1pPr>
              <a:defRPr sz="2400"/>
            </a:lvl1pPr>
          </a:lstStyle>
          <a:p>
            <a:r>
              <a:rPr lang="en-US"/>
              <a:t>Click to edit Master title style</a:t>
            </a:r>
          </a:p>
        </p:txBody>
      </p:sp>
      <p:sp>
        <p:nvSpPr>
          <p:cNvPr id="11" name="Text Placeholder 3"/>
          <p:cNvSpPr>
            <a:spLocks noGrp="1"/>
          </p:cNvSpPr>
          <p:nvPr>
            <p:ph type="body" sz="half" idx="2"/>
          </p:nvPr>
        </p:nvSpPr>
        <p:spPr>
          <a:xfrm>
            <a:off x="334108" y="2057400"/>
            <a:ext cx="3429550"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Tree>
    <p:extLst>
      <p:ext uri="{BB962C8B-B14F-4D97-AF65-F5344CB8AC3E}">
        <p14:creationId xmlns:p14="http://schemas.microsoft.com/office/powerpoint/2010/main" val="42294745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357747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4692" y="365126"/>
            <a:ext cx="1971675" cy="54729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5126"/>
            <a:ext cx="6397492" cy="54729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3839482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1353" y="1709741"/>
            <a:ext cx="8545013"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281354" y="4589466"/>
            <a:ext cx="8545013" cy="932104"/>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846720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98939" y="1778734"/>
            <a:ext cx="4114800" cy="3965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12677" y="1778734"/>
            <a:ext cx="4113689" cy="3965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602680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98939" y="1681163"/>
            <a:ext cx="4114525"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298939" y="2505075"/>
            <a:ext cx="4114525" cy="33212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712677" y="1681163"/>
            <a:ext cx="4114802"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712677" y="2505075"/>
            <a:ext cx="4114802" cy="33212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16630861-4318-414B-8E21-CA5F03E7BD41}" type="slidenum">
              <a:rPr lang="en-US" smtClean="0"/>
              <a:t>‹#›</a:t>
            </a:fld>
            <a:endParaRPr lang="en-US"/>
          </a:p>
        </p:txBody>
      </p:sp>
      <p:sp>
        <p:nvSpPr>
          <p:cNvPr id="11" name="Title 1"/>
          <p:cNvSpPr>
            <a:spLocks noGrp="1"/>
          </p:cNvSpPr>
          <p:nvPr>
            <p:ph type="title"/>
          </p:nvPr>
        </p:nvSpPr>
        <p:spPr>
          <a:xfrm>
            <a:off x="298939" y="143747"/>
            <a:ext cx="8527427" cy="1400159"/>
          </a:xfrm>
        </p:spPr>
        <p:txBody>
          <a:bodyPr/>
          <a:lstStyle/>
          <a:p>
            <a:r>
              <a:rPr lang="en-US"/>
              <a:t>Click to edit Master title style</a:t>
            </a:r>
          </a:p>
        </p:txBody>
      </p:sp>
    </p:spTree>
    <p:extLst>
      <p:ext uri="{BB962C8B-B14F-4D97-AF65-F5344CB8AC3E}">
        <p14:creationId xmlns:p14="http://schemas.microsoft.com/office/powerpoint/2010/main" val="368754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529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509753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34108" y="457200"/>
            <a:ext cx="3429550"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4000500" y="987428"/>
            <a:ext cx="4825866"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34108" y="2057400"/>
            <a:ext cx="3429550"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09344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000500" y="987430"/>
            <a:ext cx="4825866"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Drag picture to placeholder or click icon to add</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
        <p:nvSpPr>
          <p:cNvPr id="10" name="Title 1"/>
          <p:cNvSpPr>
            <a:spLocks noGrp="1"/>
          </p:cNvSpPr>
          <p:nvPr>
            <p:ph type="title"/>
          </p:nvPr>
        </p:nvSpPr>
        <p:spPr>
          <a:xfrm>
            <a:off x="334108" y="457200"/>
            <a:ext cx="3429550" cy="1600200"/>
          </a:xfrm>
        </p:spPr>
        <p:txBody>
          <a:bodyPr anchor="b"/>
          <a:lstStyle>
            <a:lvl1pPr>
              <a:defRPr sz="2400"/>
            </a:lvl1pPr>
          </a:lstStyle>
          <a:p>
            <a:r>
              <a:rPr lang="en-US"/>
              <a:t>Click to edit Master title style</a:t>
            </a:r>
          </a:p>
        </p:txBody>
      </p:sp>
      <p:sp>
        <p:nvSpPr>
          <p:cNvPr id="11" name="Text Placeholder 3"/>
          <p:cNvSpPr>
            <a:spLocks noGrp="1"/>
          </p:cNvSpPr>
          <p:nvPr>
            <p:ph type="body" sz="half" idx="2"/>
          </p:nvPr>
        </p:nvSpPr>
        <p:spPr>
          <a:xfrm>
            <a:off x="334108" y="2057400"/>
            <a:ext cx="3429550"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Tree>
    <p:extLst>
      <p:ext uri="{BB962C8B-B14F-4D97-AF65-F5344CB8AC3E}">
        <p14:creationId xmlns:p14="http://schemas.microsoft.com/office/powerpoint/2010/main" val="297332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3.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8939" y="143747"/>
            <a:ext cx="8527427" cy="1400159"/>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98939" y="1723293"/>
            <a:ext cx="8527427" cy="414996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7947136" y="6356353"/>
            <a:ext cx="879230" cy="365125"/>
          </a:xfrm>
          <a:prstGeom prst="rect">
            <a:avLst/>
          </a:prstGeom>
        </p:spPr>
        <p:txBody>
          <a:bodyPr vert="horz" lIns="91440" tIns="45720" rIns="91440" bIns="45720" rtlCol="0" anchor="ctr"/>
          <a:lstStyle>
            <a:lvl1pPr algn="ctr">
              <a:defRPr sz="1050" b="1" i="0">
                <a:solidFill>
                  <a:schemeClr val="bg1"/>
                </a:solidFill>
                <a:latin typeface="Fira Sans Ultra" charset="0"/>
                <a:ea typeface="Fira Sans Ultra" charset="0"/>
                <a:cs typeface="Fira Sans Ultra" charset="0"/>
              </a:defRPr>
            </a:lvl1pPr>
          </a:lstStyle>
          <a:p>
            <a:fld id="{16630861-4318-414B-8E21-CA5F03E7BD41}" type="slidenum">
              <a:rPr lang="en-US" smtClean="0"/>
              <a:pPr/>
              <a:t>‹#›</a:t>
            </a:fld>
            <a:endParaRPr lang="en-US"/>
          </a:p>
        </p:txBody>
      </p:sp>
    </p:spTree>
    <p:extLst>
      <p:ext uri="{BB962C8B-B14F-4D97-AF65-F5344CB8AC3E}">
        <p14:creationId xmlns:p14="http://schemas.microsoft.com/office/powerpoint/2010/main" val="12338055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p:txStyles>
    <p:titleStyle>
      <a:lvl1pPr algn="l" defTabSz="685800" rtl="0" eaLnBrk="1" latinLnBrk="0" hangingPunct="1">
        <a:lnSpc>
          <a:spcPct val="90000"/>
        </a:lnSpc>
        <a:spcBef>
          <a:spcPct val="0"/>
        </a:spcBef>
        <a:buNone/>
        <a:defRPr sz="3300" kern="1200">
          <a:solidFill>
            <a:srgbClr val="004071"/>
          </a:solidFill>
          <a:latin typeface="Vollkorn" charset="0"/>
          <a:ea typeface="Vollkorn" charset="0"/>
          <a:cs typeface="Vollkorn" charset="0"/>
        </a:defRPr>
      </a:lvl1pPr>
    </p:titleStyle>
    <p:bodyStyle>
      <a:lvl1pPr marL="171450" indent="-171450" algn="l" defTabSz="685800" rtl="0" eaLnBrk="1" latinLnBrk="0" hangingPunct="1">
        <a:lnSpc>
          <a:spcPct val="90000"/>
        </a:lnSpc>
        <a:spcBef>
          <a:spcPts val="750"/>
        </a:spcBef>
        <a:buFont typeface="Arial"/>
        <a:buChar char="•"/>
        <a:defRPr sz="2100" kern="1200">
          <a:solidFill>
            <a:srgbClr val="60636B"/>
          </a:solidFill>
          <a:latin typeface="Fira Sans" charset="0"/>
          <a:ea typeface="Fira Sans" charset="0"/>
          <a:cs typeface="Fira Sans" charset="0"/>
        </a:defRPr>
      </a:lvl1pPr>
      <a:lvl2pPr marL="514350" indent="-171450" algn="l" defTabSz="685800" rtl="0" eaLnBrk="1" latinLnBrk="0" hangingPunct="1">
        <a:lnSpc>
          <a:spcPct val="90000"/>
        </a:lnSpc>
        <a:spcBef>
          <a:spcPts val="375"/>
        </a:spcBef>
        <a:buFont typeface="Arial"/>
        <a:buChar char="•"/>
        <a:defRPr sz="1800" kern="1200">
          <a:solidFill>
            <a:srgbClr val="60636B"/>
          </a:solidFill>
          <a:latin typeface="Fira Sans" charset="0"/>
          <a:ea typeface="Fira Sans" charset="0"/>
          <a:cs typeface="Fira Sans" charset="0"/>
        </a:defRPr>
      </a:lvl2pPr>
      <a:lvl3pPr marL="857250" indent="-171450" algn="l" defTabSz="685800" rtl="0" eaLnBrk="1" latinLnBrk="0" hangingPunct="1">
        <a:lnSpc>
          <a:spcPct val="90000"/>
        </a:lnSpc>
        <a:spcBef>
          <a:spcPts val="375"/>
        </a:spcBef>
        <a:buFont typeface="Arial"/>
        <a:buChar char="•"/>
        <a:defRPr sz="1500" kern="1200">
          <a:solidFill>
            <a:srgbClr val="60636B"/>
          </a:solidFill>
          <a:latin typeface="Fira Sans" charset="0"/>
          <a:ea typeface="Fira Sans" charset="0"/>
          <a:cs typeface="Fira Sans" charset="0"/>
        </a:defRPr>
      </a:lvl3pPr>
      <a:lvl4pPr marL="1200150" indent="-171450" algn="l" defTabSz="685800" rtl="0" eaLnBrk="1" latinLnBrk="0" hangingPunct="1">
        <a:lnSpc>
          <a:spcPct val="90000"/>
        </a:lnSpc>
        <a:spcBef>
          <a:spcPts val="375"/>
        </a:spcBef>
        <a:buFont typeface="Arial"/>
        <a:buChar char="•"/>
        <a:defRPr sz="1350" kern="1200">
          <a:solidFill>
            <a:srgbClr val="60636B"/>
          </a:solidFill>
          <a:latin typeface="Fira Sans" charset="0"/>
          <a:ea typeface="Fira Sans" charset="0"/>
          <a:cs typeface="Fira Sans" charset="0"/>
        </a:defRPr>
      </a:lvl4pPr>
      <a:lvl5pPr marL="1543050" indent="-171450" algn="l" defTabSz="685800" rtl="0" eaLnBrk="1" latinLnBrk="0" hangingPunct="1">
        <a:lnSpc>
          <a:spcPct val="90000"/>
        </a:lnSpc>
        <a:spcBef>
          <a:spcPts val="375"/>
        </a:spcBef>
        <a:buFont typeface="Arial"/>
        <a:buChar char="•"/>
        <a:defRPr sz="1350" kern="1200">
          <a:solidFill>
            <a:srgbClr val="60636B"/>
          </a:solidFill>
          <a:latin typeface="Fira Sans" charset="0"/>
          <a:ea typeface="Fira Sans" charset="0"/>
          <a:cs typeface="Fira Sans" charset="0"/>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8939" y="143747"/>
            <a:ext cx="8527427" cy="1400159"/>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98939" y="1723293"/>
            <a:ext cx="8527427" cy="414996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7947136" y="6356353"/>
            <a:ext cx="879230" cy="365125"/>
          </a:xfrm>
          <a:prstGeom prst="rect">
            <a:avLst/>
          </a:prstGeom>
        </p:spPr>
        <p:txBody>
          <a:bodyPr vert="horz" lIns="91440" tIns="45720" rIns="91440" bIns="45720" rtlCol="0" anchor="ctr"/>
          <a:lstStyle>
            <a:lvl1pPr algn="ctr">
              <a:defRPr sz="1050" b="1" i="0">
                <a:solidFill>
                  <a:schemeClr val="bg1"/>
                </a:solidFill>
                <a:latin typeface="Fira Sans Ultra" charset="0"/>
                <a:ea typeface="Fira Sans Ultra" charset="0"/>
                <a:cs typeface="Fira Sans Ultra" charset="0"/>
              </a:defRPr>
            </a:lvl1pPr>
          </a:lstStyle>
          <a:p>
            <a:fld id="{16630861-4318-414B-8E21-CA5F03E7BD41}" type="slidenum">
              <a:rPr lang="en-US" smtClean="0"/>
              <a:pPr/>
              <a:t>‹#›</a:t>
            </a:fld>
            <a:endParaRPr lang="en-US"/>
          </a:p>
        </p:txBody>
      </p:sp>
    </p:spTree>
    <p:extLst>
      <p:ext uri="{BB962C8B-B14F-4D97-AF65-F5344CB8AC3E}">
        <p14:creationId xmlns:p14="http://schemas.microsoft.com/office/powerpoint/2010/main" val="47137130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p:txStyles>
    <p:titleStyle>
      <a:lvl1pPr algn="l" defTabSz="685800" rtl="0" eaLnBrk="1" latinLnBrk="0" hangingPunct="1">
        <a:lnSpc>
          <a:spcPct val="90000"/>
        </a:lnSpc>
        <a:spcBef>
          <a:spcPct val="0"/>
        </a:spcBef>
        <a:buNone/>
        <a:defRPr sz="3300" kern="1200">
          <a:solidFill>
            <a:srgbClr val="004071"/>
          </a:solidFill>
          <a:latin typeface="Vollkorn" charset="0"/>
          <a:ea typeface="Vollkorn" charset="0"/>
          <a:cs typeface="Vollkorn" charset="0"/>
        </a:defRPr>
      </a:lvl1pPr>
    </p:titleStyle>
    <p:bodyStyle>
      <a:lvl1pPr marL="171450" indent="-171450" algn="l" defTabSz="685800" rtl="0" eaLnBrk="1" latinLnBrk="0" hangingPunct="1">
        <a:lnSpc>
          <a:spcPct val="90000"/>
        </a:lnSpc>
        <a:spcBef>
          <a:spcPts val="750"/>
        </a:spcBef>
        <a:buFont typeface="Arial"/>
        <a:buChar char="•"/>
        <a:defRPr sz="2100" kern="1200">
          <a:solidFill>
            <a:srgbClr val="60636B"/>
          </a:solidFill>
          <a:latin typeface="Fira Sans" charset="0"/>
          <a:ea typeface="Fira Sans" charset="0"/>
          <a:cs typeface="Fira Sans" charset="0"/>
        </a:defRPr>
      </a:lvl1pPr>
      <a:lvl2pPr marL="514350" indent="-171450" algn="l" defTabSz="685800" rtl="0" eaLnBrk="1" latinLnBrk="0" hangingPunct="1">
        <a:lnSpc>
          <a:spcPct val="90000"/>
        </a:lnSpc>
        <a:spcBef>
          <a:spcPts val="375"/>
        </a:spcBef>
        <a:buFont typeface="Arial"/>
        <a:buChar char="•"/>
        <a:defRPr sz="1800" kern="1200">
          <a:solidFill>
            <a:srgbClr val="60636B"/>
          </a:solidFill>
          <a:latin typeface="Fira Sans" charset="0"/>
          <a:ea typeface="Fira Sans" charset="0"/>
          <a:cs typeface="Fira Sans" charset="0"/>
        </a:defRPr>
      </a:lvl2pPr>
      <a:lvl3pPr marL="857250" indent="-171450" algn="l" defTabSz="685800" rtl="0" eaLnBrk="1" latinLnBrk="0" hangingPunct="1">
        <a:lnSpc>
          <a:spcPct val="90000"/>
        </a:lnSpc>
        <a:spcBef>
          <a:spcPts val="375"/>
        </a:spcBef>
        <a:buFont typeface="Arial"/>
        <a:buChar char="•"/>
        <a:defRPr sz="1500" kern="1200">
          <a:solidFill>
            <a:srgbClr val="60636B"/>
          </a:solidFill>
          <a:latin typeface="Fira Sans" charset="0"/>
          <a:ea typeface="Fira Sans" charset="0"/>
          <a:cs typeface="Fira Sans" charset="0"/>
        </a:defRPr>
      </a:lvl3pPr>
      <a:lvl4pPr marL="1200150" indent="-171450" algn="l" defTabSz="685800" rtl="0" eaLnBrk="1" latinLnBrk="0" hangingPunct="1">
        <a:lnSpc>
          <a:spcPct val="90000"/>
        </a:lnSpc>
        <a:spcBef>
          <a:spcPts val="375"/>
        </a:spcBef>
        <a:buFont typeface="Arial"/>
        <a:buChar char="•"/>
        <a:defRPr sz="1350" kern="1200">
          <a:solidFill>
            <a:srgbClr val="60636B"/>
          </a:solidFill>
          <a:latin typeface="Fira Sans" charset="0"/>
          <a:ea typeface="Fira Sans" charset="0"/>
          <a:cs typeface="Fira Sans" charset="0"/>
        </a:defRPr>
      </a:lvl4pPr>
      <a:lvl5pPr marL="1543050" indent="-171450" algn="l" defTabSz="685800" rtl="0" eaLnBrk="1" latinLnBrk="0" hangingPunct="1">
        <a:lnSpc>
          <a:spcPct val="90000"/>
        </a:lnSpc>
        <a:spcBef>
          <a:spcPts val="375"/>
        </a:spcBef>
        <a:buFont typeface="Arial"/>
        <a:buChar char="•"/>
        <a:defRPr sz="1350" kern="1200">
          <a:solidFill>
            <a:srgbClr val="60636B"/>
          </a:solidFill>
          <a:latin typeface="Fira Sans" charset="0"/>
          <a:ea typeface="Fira Sans" charset="0"/>
          <a:cs typeface="Fira Sans" charset="0"/>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docs.google.com/spreadsheets/d/1PHvKtv7cGJ5HMeC-wUM5KMDebLs4LLuJwcjqfQJntUo/edit?copiedFromTrash#gid=0"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7.svg"/><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10.tmp"/><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hyperlink" Target="https://wvdegps.k12.wv.us/" TargetMode="External"/><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12.xml"/><Relationship Id="rId1" Type="http://schemas.openxmlformats.org/officeDocument/2006/relationships/slideLayout" Target="../slideLayouts/slideLayout6.xml"/><Relationship Id="rId4" Type="http://schemas.openxmlformats.org/officeDocument/2006/relationships/hyperlink" Target="http://www.thebluediamondgallery.com/handwriting/q/questions.html"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mailto:mmoore@k12.wv.us" TargetMode="External"/><Relationship Id="rId2" Type="http://schemas.openxmlformats.org/officeDocument/2006/relationships/notesSlide" Target="../notesSlides/notesSlide13.xml"/><Relationship Id="rId1" Type="http://schemas.openxmlformats.org/officeDocument/2006/relationships/slideLayout" Target="../slideLayouts/slideLayout6.xml"/><Relationship Id="rId5" Type="http://schemas.openxmlformats.org/officeDocument/2006/relationships/hyperlink" Target="http://mommieonassis.blogspot.com/2012/05/teacher-appreciation-20-gift-ideas.html" TargetMode="External"/><Relationship Id="rId4" Type="http://schemas.openxmlformats.org/officeDocument/2006/relationships/image" Target="../media/image12.jpg"/></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docs.google.com/spreadsheets/d/1PHvKtv7cGJ5HMeC-wUM5KMDebLs4LLuJwcjqfQJntUo/edit?copiedFromTrash#gid=0"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7.sv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docs.google.com/spreadsheets/d/1PHvKtv7cGJ5HMeC-wUM5KMDebLs4LLuJwcjqfQJntUo/edit?copiedFromTrash#gid=0"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7.sv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Progress Monitoring </a:t>
            </a:r>
            <a:br>
              <a:rPr lang="en-US" dirty="0"/>
            </a:br>
            <a:r>
              <a:rPr lang="en-US" dirty="0"/>
              <a:t>the Strategic Plan</a:t>
            </a:r>
          </a:p>
        </p:txBody>
      </p:sp>
      <p:sp>
        <p:nvSpPr>
          <p:cNvPr id="6" name="Subtitle 5">
            <a:extLst>
              <a:ext uri="{FF2B5EF4-FFF2-40B4-BE49-F238E27FC236}">
                <a16:creationId xmlns:a16="http://schemas.microsoft.com/office/drawing/2014/main" id="{35CA78B8-59C6-4E4A-828B-742155550369}"/>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8269075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8939" y="1408304"/>
            <a:ext cx="8546122" cy="4450669"/>
          </a:xfrm>
        </p:spPr>
        <p:txBody>
          <a:bodyPr>
            <a:normAutofit/>
          </a:bodyPr>
          <a:lstStyle/>
          <a:p>
            <a:pPr marL="0" indent="0">
              <a:buNone/>
            </a:pPr>
            <a:endParaRPr lang="en-US" sz="2400" dirty="0">
              <a:solidFill>
                <a:schemeClr val="bg2">
                  <a:lumMod val="50000"/>
                </a:schemeClr>
              </a:solidFill>
            </a:endParaRPr>
          </a:p>
          <a:p>
            <a:pPr marL="0" indent="0">
              <a:buNone/>
            </a:pPr>
            <a:endParaRPr lang="en-US" sz="2400" dirty="0">
              <a:solidFill>
                <a:schemeClr val="accent2">
                  <a:lumMod val="75000"/>
                </a:schemeClr>
              </a:solidFill>
            </a:endParaRPr>
          </a:p>
        </p:txBody>
      </p:sp>
      <p:pic>
        <p:nvPicPr>
          <p:cNvPr id="6" name="Graphic 5" descr="Research">
            <a:hlinkClick r:id="rId3"/>
            <a:extLst>
              <a:ext uri="{FF2B5EF4-FFF2-40B4-BE49-F238E27FC236}">
                <a16:creationId xmlns:a16="http://schemas.microsoft.com/office/drawing/2014/main" id="{C96AF33F-E36D-4498-89C3-661ACF1B7B9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437072" y="4608147"/>
            <a:ext cx="1407989" cy="1407989"/>
          </a:xfrm>
          <a:prstGeom prst="rect">
            <a:avLst/>
          </a:prstGeom>
        </p:spPr>
      </p:pic>
      <p:sp>
        <p:nvSpPr>
          <p:cNvPr id="7" name="Rectangle 6">
            <a:extLst>
              <a:ext uri="{FF2B5EF4-FFF2-40B4-BE49-F238E27FC236}">
                <a16:creationId xmlns:a16="http://schemas.microsoft.com/office/drawing/2014/main" id="{BA1036FC-57D8-4A02-B0F5-47BC98AACCDB}"/>
              </a:ext>
            </a:extLst>
          </p:cNvPr>
          <p:cNvSpPr/>
          <p:nvPr/>
        </p:nvSpPr>
        <p:spPr>
          <a:xfrm>
            <a:off x="692087" y="286146"/>
            <a:ext cx="7512530" cy="595652"/>
          </a:xfrm>
          <a:prstGeom prst="rect">
            <a:avLst/>
          </a:prstGeom>
          <a:solidFill>
            <a:srgbClr val="00B050"/>
          </a:solidFill>
        </p:spPr>
        <p:style>
          <a:lnRef idx="1">
            <a:schemeClr val="accent1"/>
          </a:lnRef>
          <a:fillRef idx="3">
            <a:schemeClr val="accent1"/>
          </a:fillRef>
          <a:effectRef idx="2">
            <a:schemeClr val="accent1"/>
          </a:effectRef>
          <a:fontRef idx="minor">
            <a:schemeClr val="lt1"/>
          </a:fontRef>
        </p:style>
        <p:txBody>
          <a:bodyPr rtlCol="0" anchor="ctr"/>
          <a:lstStyle/>
          <a:p>
            <a:pPr algn="ctr" defTabSz="685800"/>
            <a:r>
              <a:rPr lang="en-US" sz="3300" dirty="0">
                <a:solidFill>
                  <a:srgbClr val="FFFFFF"/>
                </a:solidFill>
                <a:latin typeface="Calibri" panose="020F0502020204030204"/>
              </a:rPr>
              <a:t>Monitor, often</a:t>
            </a:r>
          </a:p>
        </p:txBody>
      </p:sp>
      <p:sp>
        <p:nvSpPr>
          <p:cNvPr id="2" name="Rectangle 1">
            <a:extLst>
              <a:ext uri="{FF2B5EF4-FFF2-40B4-BE49-F238E27FC236}">
                <a16:creationId xmlns:a16="http://schemas.microsoft.com/office/drawing/2014/main" id="{DDEE9B07-D759-4D2B-B5E3-70A64A433AB4}"/>
              </a:ext>
            </a:extLst>
          </p:cNvPr>
          <p:cNvSpPr/>
          <p:nvPr/>
        </p:nvSpPr>
        <p:spPr>
          <a:xfrm>
            <a:off x="692087" y="1251141"/>
            <a:ext cx="7670863" cy="3539430"/>
          </a:xfrm>
          <a:prstGeom prst="rect">
            <a:avLst/>
          </a:prstGeom>
        </p:spPr>
        <p:txBody>
          <a:bodyPr wrap="square">
            <a:spAutoFit/>
          </a:bodyPr>
          <a:lstStyle/>
          <a:p>
            <a:pPr>
              <a:buFont typeface="Wingdings" pitchFamily="2" charset="2"/>
              <a:buChar char="q"/>
            </a:pPr>
            <a:r>
              <a:rPr lang="en-US" sz="2800" dirty="0">
                <a:solidFill>
                  <a:schemeClr val="bg2">
                    <a:lumMod val="50000"/>
                  </a:schemeClr>
                </a:solidFill>
              </a:rPr>
              <a:t>Document results</a:t>
            </a:r>
          </a:p>
          <a:p>
            <a:endParaRPr lang="en-US" sz="2800" dirty="0">
              <a:solidFill>
                <a:schemeClr val="bg2">
                  <a:lumMod val="50000"/>
                </a:schemeClr>
              </a:solidFill>
            </a:endParaRPr>
          </a:p>
          <a:p>
            <a:r>
              <a:rPr lang="en-US" sz="2800" dirty="0">
                <a:solidFill>
                  <a:schemeClr val="bg2">
                    <a:lumMod val="50000"/>
                  </a:schemeClr>
                </a:solidFill>
              </a:rPr>
              <a:t>--Progress notes should include relevant information to show the specific data results, explanations, and next steps related to the activity.</a:t>
            </a:r>
          </a:p>
          <a:p>
            <a:endParaRPr lang="en-US" sz="2800" dirty="0">
              <a:solidFill>
                <a:schemeClr val="bg2">
                  <a:lumMod val="50000"/>
                </a:schemeClr>
              </a:solidFill>
            </a:endParaRPr>
          </a:p>
          <a:p>
            <a:r>
              <a:rPr lang="en-US" sz="2800" dirty="0">
                <a:solidFill>
                  <a:schemeClr val="bg2">
                    <a:lumMod val="50000"/>
                  </a:schemeClr>
                </a:solidFill>
              </a:rPr>
              <a:t>--These notes will remind the team of progress and any continued needs.</a:t>
            </a:r>
          </a:p>
        </p:txBody>
      </p:sp>
    </p:spTree>
    <p:extLst>
      <p:ext uri="{BB962C8B-B14F-4D97-AF65-F5344CB8AC3E}">
        <p14:creationId xmlns:p14="http://schemas.microsoft.com/office/powerpoint/2010/main" val="18103836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Screen Clipping"/>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85459" y="1253447"/>
            <a:ext cx="8724812" cy="4510355"/>
          </a:xfrm>
        </p:spPr>
      </p:pic>
      <p:sp>
        <p:nvSpPr>
          <p:cNvPr id="4" name="Slide Number Placeholder 3"/>
          <p:cNvSpPr>
            <a:spLocks noGrp="1"/>
          </p:cNvSpPr>
          <p:nvPr>
            <p:ph type="sldNum" sz="quarter" idx="12"/>
          </p:nvPr>
        </p:nvSpPr>
        <p:spPr/>
        <p:txBody>
          <a:bodyPr/>
          <a:lstStyle/>
          <a:p>
            <a:pPr defTabSz="685800"/>
            <a:fld id="{16630861-4318-414B-8E21-CA5F03E7BD41}" type="slidenum">
              <a:rPr lang="en-US">
                <a:solidFill>
                  <a:srgbClr val="FFFFFF"/>
                </a:solidFill>
              </a:rPr>
              <a:pPr defTabSz="685800"/>
              <a:t>11</a:t>
            </a:fld>
            <a:endParaRPr lang="en-US">
              <a:solidFill>
                <a:srgbClr val="FFFFFF"/>
              </a:solidFill>
            </a:endParaRPr>
          </a:p>
        </p:txBody>
      </p:sp>
      <p:sp>
        <p:nvSpPr>
          <p:cNvPr id="3" name="Right Arrow 2"/>
          <p:cNvSpPr/>
          <p:nvPr/>
        </p:nvSpPr>
        <p:spPr>
          <a:xfrm rot="13562829">
            <a:off x="8465749" y="1615629"/>
            <a:ext cx="418148" cy="199747"/>
          </a:xfrm>
          <a:prstGeom prst="rightArrow">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defTabSz="685800"/>
            <a:endParaRPr lang="en-US" sz="1350">
              <a:solidFill>
                <a:srgbClr val="000000"/>
              </a:solidFill>
              <a:latin typeface="Calibri" panose="020F0502020204030204"/>
            </a:endParaRPr>
          </a:p>
        </p:txBody>
      </p:sp>
      <p:sp>
        <p:nvSpPr>
          <p:cNvPr id="8" name="Rectangle 7">
            <a:extLst>
              <a:ext uri="{FF2B5EF4-FFF2-40B4-BE49-F238E27FC236}">
                <a16:creationId xmlns:a16="http://schemas.microsoft.com/office/drawing/2014/main" id="{88DDC709-FF4C-4F7B-A093-BCA138B1FE7B}"/>
              </a:ext>
            </a:extLst>
          </p:cNvPr>
          <p:cNvSpPr/>
          <p:nvPr/>
        </p:nvSpPr>
        <p:spPr>
          <a:xfrm>
            <a:off x="808591" y="313357"/>
            <a:ext cx="7512530" cy="595652"/>
          </a:xfrm>
          <a:prstGeom prst="rect">
            <a:avLst/>
          </a:prstGeom>
          <a:solidFill>
            <a:srgbClr val="00B050"/>
          </a:solidFill>
        </p:spPr>
        <p:style>
          <a:lnRef idx="1">
            <a:schemeClr val="accent1"/>
          </a:lnRef>
          <a:fillRef idx="3">
            <a:schemeClr val="accent1"/>
          </a:fillRef>
          <a:effectRef idx="2">
            <a:schemeClr val="accent1"/>
          </a:effectRef>
          <a:fontRef idx="minor">
            <a:schemeClr val="lt1"/>
          </a:fontRef>
        </p:style>
        <p:txBody>
          <a:bodyPr rtlCol="0" anchor="ctr"/>
          <a:lstStyle/>
          <a:p>
            <a:pPr algn="ctr" defTabSz="685800"/>
            <a:r>
              <a:rPr lang="en-US" sz="3300" dirty="0">
                <a:solidFill>
                  <a:srgbClr val="FFFFFF"/>
                </a:solidFill>
                <a:latin typeface="Calibri" panose="020F0502020204030204"/>
              </a:rPr>
              <a:t>Progress Notes within the System</a:t>
            </a:r>
          </a:p>
        </p:txBody>
      </p:sp>
    </p:spTree>
    <p:extLst>
      <p:ext uri="{BB962C8B-B14F-4D97-AF65-F5344CB8AC3E}">
        <p14:creationId xmlns:p14="http://schemas.microsoft.com/office/powerpoint/2010/main" val="37563663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9902" y="0"/>
            <a:ext cx="8859187" cy="5880537"/>
          </a:xfrm>
        </p:spPr>
        <p:txBody>
          <a:bodyPr>
            <a:normAutofit/>
          </a:bodyPr>
          <a:lstStyle/>
          <a:p>
            <a:pPr algn="ctr"/>
            <a:r>
              <a:rPr lang="en-US" dirty="0"/>
              <a:t>Let’s log in and take a look at the GPS platform!</a:t>
            </a:r>
            <a:br>
              <a:rPr lang="en-US" dirty="0"/>
            </a:br>
            <a:br>
              <a:rPr lang="en-US" dirty="0"/>
            </a:br>
            <a:r>
              <a:rPr lang="en-US" dirty="0">
                <a:hlinkClick r:id="rId3"/>
              </a:rPr>
              <a:t>https://wvdegps.k12.wv.us</a:t>
            </a:r>
            <a:br>
              <a:rPr lang="en-US" dirty="0"/>
            </a:br>
            <a:br>
              <a:rPr lang="en-US" dirty="0"/>
            </a:br>
            <a:br>
              <a:rPr lang="en-US" dirty="0"/>
            </a:br>
            <a:br>
              <a:rPr lang="en-US" dirty="0"/>
            </a:br>
            <a:r>
              <a:rPr lang="en-US" dirty="0"/>
              <a:t>Access to this platform requires Webtop</a:t>
            </a:r>
            <a:br>
              <a:rPr lang="en-US" dirty="0"/>
            </a:br>
            <a:r>
              <a:rPr lang="en-US" dirty="0"/>
              <a:t>credentials (Office 365 login) and Plan Entry Level approval.</a:t>
            </a:r>
          </a:p>
        </p:txBody>
      </p:sp>
      <p:sp>
        <p:nvSpPr>
          <p:cNvPr id="3" name="Striped Right Arrow 2">
            <a:extLst>
              <a:ext uri="{FF2B5EF4-FFF2-40B4-BE49-F238E27FC236}">
                <a16:creationId xmlns:a16="http://schemas.microsoft.com/office/drawing/2014/main" id="{CD563F8E-909D-5B42-8E18-3DE9D7C1C96A}"/>
              </a:ext>
            </a:extLst>
          </p:cNvPr>
          <p:cNvSpPr/>
          <p:nvPr/>
        </p:nvSpPr>
        <p:spPr>
          <a:xfrm rot="2433057">
            <a:off x="58209" y="2320056"/>
            <a:ext cx="2118506" cy="961696"/>
          </a:xfrm>
          <a:prstGeom prst="stripedRightArrow">
            <a:avLst>
              <a:gd name="adj1" fmla="val 42833"/>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Segoe Print" panose="02000800000000000000" pitchFamily="2" charset="0"/>
              </a:rPr>
              <a:t>Remember:</a:t>
            </a:r>
          </a:p>
        </p:txBody>
      </p:sp>
    </p:spTree>
    <p:extLst>
      <p:ext uri="{BB962C8B-B14F-4D97-AF65-F5344CB8AC3E}">
        <p14:creationId xmlns:p14="http://schemas.microsoft.com/office/powerpoint/2010/main" val="7452644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FEAF48A-5A28-4343-9DD9-04F85E902F65}"/>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571500" y="993734"/>
            <a:ext cx="8000999" cy="3246494"/>
          </a:xfrm>
          <a:prstGeom prst="rect">
            <a:avLst/>
          </a:prstGeom>
        </p:spPr>
      </p:pic>
    </p:spTree>
    <p:extLst>
      <p:ext uri="{BB962C8B-B14F-4D97-AF65-F5344CB8AC3E}">
        <p14:creationId xmlns:p14="http://schemas.microsoft.com/office/powerpoint/2010/main" val="42657585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E4F8FF9-3B92-0A4B-AA72-E8330C091B44}"/>
              </a:ext>
            </a:extLst>
          </p:cNvPr>
          <p:cNvSpPr txBox="1"/>
          <p:nvPr/>
        </p:nvSpPr>
        <p:spPr>
          <a:xfrm>
            <a:off x="352775" y="3344588"/>
            <a:ext cx="8438449" cy="2554545"/>
          </a:xfrm>
          <a:prstGeom prst="rect">
            <a:avLst/>
          </a:prstGeom>
          <a:noFill/>
        </p:spPr>
        <p:txBody>
          <a:bodyPr wrap="square" rtlCol="0">
            <a:spAutoFit/>
          </a:bodyPr>
          <a:lstStyle/>
          <a:p>
            <a:pPr algn="ctr"/>
            <a:r>
              <a:rPr lang="en-US" sz="4000" b="1" dirty="0">
                <a:solidFill>
                  <a:schemeClr val="bg2">
                    <a:lumMod val="50000"/>
                  </a:schemeClr>
                </a:solidFill>
              </a:rPr>
              <a:t>Michelle Moore Leftwich, </a:t>
            </a:r>
            <a:r>
              <a:rPr lang="en-US" sz="4000" b="1" dirty="0">
                <a:solidFill>
                  <a:schemeClr val="bg2">
                    <a:lumMod val="50000"/>
                  </a:schemeClr>
                </a:solidFill>
                <a:hlinkClick r:id="rId3"/>
              </a:rPr>
              <a:t>mmoore@k12.wv.us</a:t>
            </a:r>
            <a:endParaRPr lang="en-US" sz="4000" b="1" dirty="0">
              <a:solidFill>
                <a:schemeClr val="bg2">
                  <a:lumMod val="50000"/>
                </a:schemeClr>
              </a:solidFill>
            </a:endParaRPr>
          </a:p>
          <a:p>
            <a:pPr algn="ctr"/>
            <a:r>
              <a:rPr lang="en-US" sz="4000" b="1" dirty="0">
                <a:solidFill>
                  <a:schemeClr val="bg2">
                    <a:lumMod val="50000"/>
                  </a:schemeClr>
                </a:solidFill>
              </a:rPr>
              <a:t>WVDE Office of Federal Programs</a:t>
            </a:r>
          </a:p>
          <a:p>
            <a:pPr algn="ctr"/>
            <a:r>
              <a:rPr lang="en-US" sz="4000" b="1" dirty="0">
                <a:solidFill>
                  <a:schemeClr val="bg2">
                    <a:lumMod val="50000"/>
                  </a:schemeClr>
                </a:solidFill>
              </a:rPr>
              <a:t>304.558.7805</a:t>
            </a:r>
          </a:p>
        </p:txBody>
      </p:sp>
      <p:pic>
        <p:nvPicPr>
          <p:cNvPr id="6" name="Picture 5">
            <a:extLst>
              <a:ext uri="{FF2B5EF4-FFF2-40B4-BE49-F238E27FC236}">
                <a16:creationId xmlns:a16="http://schemas.microsoft.com/office/drawing/2014/main" id="{72CEF82C-E6FA-45A9-B27B-8E2946F92E27}"/>
              </a:ext>
            </a:extLst>
          </p:cNvPr>
          <p:cNvPicPr>
            <a:picLocks noChangeAspect="1"/>
          </p:cNvPicPr>
          <p:nvPr/>
        </p:nvPicPr>
        <p:blipFill>
          <a:blip r:embed="rId4">
            <a:extLst>
              <a:ext uri="{837473B0-CC2E-450A-ABE3-18F120FF3D39}">
                <a1611:picAttrSrcUrl xmlns:a1611="http://schemas.microsoft.com/office/drawing/2016/11/main" r:id="rId5"/>
              </a:ext>
            </a:extLst>
          </a:blip>
          <a:stretch>
            <a:fillRect/>
          </a:stretch>
        </p:blipFill>
        <p:spPr>
          <a:xfrm>
            <a:off x="3089274" y="547596"/>
            <a:ext cx="2965450" cy="2253742"/>
          </a:xfrm>
          <a:prstGeom prst="rect">
            <a:avLst/>
          </a:prstGeom>
        </p:spPr>
      </p:pic>
    </p:spTree>
    <p:extLst>
      <p:ext uri="{BB962C8B-B14F-4D97-AF65-F5344CB8AC3E}">
        <p14:creationId xmlns:p14="http://schemas.microsoft.com/office/powerpoint/2010/main" val="4001932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Continuous Improvement </a:t>
            </a:r>
          </a:p>
        </p:txBody>
      </p:sp>
      <p:sp>
        <p:nvSpPr>
          <p:cNvPr id="3" name="Content Placeholder 2"/>
          <p:cNvSpPr>
            <a:spLocks noGrp="1"/>
          </p:cNvSpPr>
          <p:nvPr>
            <p:ph idx="1"/>
          </p:nvPr>
        </p:nvSpPr>
        <p:spPr/>
        <p:txBody>
          <a:bodyPr/>
          <a:lstStyle/>
          <a:p>
            <a:pPr marL="0" indent="0">
              <a:buNone/>
            </a:pP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44893" y="1870082"/>
            <a:ext cx="3835518" cy="3611100"/>
          </a:xfrm>
          <a:prstGeom prst="rect">
            <a:avLst/>
          </a:prstGeom>
        </p:spPr>
      </p:pic>
    </p:spTree>
    <p:extLst>
      <p:ext uri="{BB962C8B-B14F-4D97-AF65-F5344CB8AC3E}">
        <p14:creationId xmlns:p14="http://schemas.microsoft.com/office/powerpoint/2010/main" val="21444232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2482" y="2229527"/>
            <a:ext cx="8562918" cy="4450669"/>
          </a:xfrm>
        </p:spPr>
        <p:txBody>
          <a:bodyPr>
            <a:normAutofit/>
          </a:bodyPr>
          <a:lstStyle/>
          <a:p>
            <a:pPr marL="0" indent="0">
              <a:buNone/>
            </a:pPr>
            <a:r>
              <a:rPr lang="en-US" sz="2000" i="1" dirty="0">
                <a:solidFill>
                  <a:schemeClr val="accent2">
                    <a:lumMod val="75000"/>
                  </a:schemeClr>
                </a:solidFill>
              </a:rPr>
              <a:t>Identify a monitoring system for the plan, (this should occur prior to plan implementation.</a:t>
            </a:r>
            <a:endParaRPr lang="en-US" dirty="0"/>
          </a:p>
          <a:p>
            <a:pPr>
              <a:buFont typeface="Wingdings" pitchFamily="2" charset="2"/>
              <a:buChar char="q"/>
            </a:pPr>
            <a:r>
              <a:rPr lang="en-US" sz="2400" dirty="0">
                <a:solidFill>
                  <a:schemeClr val="bg2">
                    <a:lumMod val="50000"/>
                  </a:schemeClr>
                </a:solidFill>
              </a:rPr>
              <a:t>Schedule consistent times to review and update the plan (bi-monthly, each grade period, three times per year, etc.).</a:t>
            </a:r>
          </a:p>
          <a:p>
            <a:pPr marL="0" indent="0">
              <a:buNone/>
            </a:pPr>
            <a:endParaRPr lang="en-US" sz="2400" dirty="0">
              <a:solidFill>
                <a:schemeClr val="bg2">
                  <a:lumMod val="50000"/>
                </a:schemeClr>
              </a:solidFill>
            </a:endParaRPr>
          </a:p>
          <a:p>
            <a:pPr>
              <a:buFont typeface="Wingdings" pitchFamily="2" charset="2"/>
              <a:buChar char="q"/>
            </a:pPr>
            <a:r>
              <a:rPr lang="en-US" sz="2400" dirty="0">
                <a:solidFill>
                  <a:schemeClr val="bg2">
                    <a:lumMod val="50000"/>
                  </a:schemeClr>
                </a:solidFill>
              </a:rPr>
              <a:t>Determine who is responsible for gathering progress data and method of reviewing it with the team. Consider creating a data dashboard.</a:t>
            </a:r>
          </a:p>
          <a:p>
            <a:pPr marL="0" indent="0">
              <a:buNone/>
            </a:pPr>
            <a:endParaRPr lang="en-US" sz="2400" dirty="0">
              <a:solidFill>
                <a:schemeClr val="accent2">
                  <a:lumMod val="75000"/>
                </a:schemeClr>
              </a:solidFill>
            </a:endParaRPr>
          </a:p>
        </p:txBody>
      </p:sp>
      <p:sp>
        <p:nvSpPr>
          <p:cNvPr id="5" name="Rectangle 4">
            <a:extLst>
              <a:ext uri="{FF2B5EF4-FFF2-40B4-BE49-F238E27FC236}">
                <a16:creationId xmlns:a16="http://schemas.microsoft.com/office/drawing/2014/main" id="{D37C22EB-362F-714B-BF7B-9BE476CE4896}"/>
              </a:ext>
            </a:extLst>
          </p:cNvPr>
          <p:cNvSpPr/>
          <p:nvPr/>
        </p:nvSpPr>
        <p:spPr>
          <a:xfrm>
            <a:off x="352482" y="1051490"/>
            <a:ext cx="8839258" cy="830997"/>
          </a:xfrm>
          <a:prstGeom prst="rect">
            <a:avLst/>
          </a:prstGeom>
        </p:spPr>
        <p:txBody>
          <a:bodyPr wrap="square">
            <a:spAutoFit/>
          </a:bodyPr>
          <a:lstStyle/>
          <a:p>
            <a:pPr marL="342900" indent="-342900">
              <a:buFont typeface="Wingdings" panose="05000000000000000000" pitchFamily="2" charset="2"/>
              <a:buChar char="q"/>
            </a:pPr>
            <a:r>
              <a:rPr lang="en-US" sz="2400" i="1" dirty="0">
                <a:solidFill>
                  <a:schemeClr val="accent2">
                    <a:lumMod val="75000"/>
                  </a:schemeClr>
                </a:solidFill>
              </a:rPr>
              <a:t>Once the plan has been approved, move the status to</a:t>
            </a:r>
          </a:p>
          <a:p>
            <a:r>
              <a:rPr lang="en-US" sz="2400" i="1" dirty="0">
                <a:solidFill>
                  <a:schemeClr val="accent2">
                    <a:lumMod val="75000"/>
                  </a:schemeClr>
                </a:solidFill>
              </a:rPr>
              <a:t>     ‘Progress Monitoring’</a:t>
            </a:r>
          </a:p>
        </p:txBody>
      </p:sp>
      <p:pic>
        <p:nvPicPr>
          <p:cNvPr id="6" name="Graphic 5" descr="Research">
            <a:hlinkClick r:id="rId3"/>
            <a:extLst>
              <a:ext uri="{FF2B5EF4-FFF2-40B4-BE49-F238E27FC236}">
                <a16:creationId xmlns:a16="http://schemas.microsoft.com/office/drawing/2014/main" id="{C96AF33F-E36D-4498-89C3-661ACF1B7B9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904641" y="4656192"/>
            <a:ext cx="1407989" cy="1407989"/>
          </a:xfrm>
          <a:prstGeom prst="rect">
            <a:avLst/>
          </a:prstGeom>
        </p:spPr>
      </p:pic>
      <p:sp>
        <p:nvSpPr>
          <p:cNvPr id="7" name="Rectangle 6">
            <a:extLst>
              <a:ext uri="{FF2B5EF4-FFF2-40B4-BE49-F238E27FC236}">
                <a16:creationId xmlns:a16="http://schemas.microsoft.com/office/drawing/2014/main" id="{A8C037A7-97A1-4449-825E-500C3851F90B}"/>
              </a:ext>
            </a:extLst>
          </p:cNvPr>
          <p:cNvSpPr/>
          <p:nvPr/>
        </p:nvSpPr>
        <p:spPr>
          <a:xfrm>
            <a:off x="352482" y="108798"/>
            <a:ext cx="8352606" cy="595652"/>
          </a:xfrm>
          <a:prstGeom prst="rect">
            <a:avLst/>
          </a:prstGeom>
          <a:solidFill>
            <a:srgbClr val="00B050"/>
          </a:solidFill>
        </p:spPr>
        <p:style>
          <a:lnRef idx="1">
            <a:schemeClr val="accent1"/>
          </a:lnRef>
          <a:fillRef idx="3">
            <a:schemeClr val="accent1"/>
          </a:fillRef>
          <a:effectRef idx="2">
            <a:schemeClr val="accent1"/>
          </a:effectRef>
          <a:fontRef idx="minor">
            <a:schemeClr val="lt1"/>
          </a:fontRef>
        </p:style>
        <p:txBody>
          <a:bodyPr rtlCol="0" anchor="ctr"/>
          <a:lstStyle/>
          <a:p>
            <a:pPr algn="ctr" defTabSz="685800"/>
            <a:r>
              <a:rPr lang="en-US" sz="3300" dirty="0">
                <a:solidFill>
                  <a:srgbClr val="FFFFFF"/>
                </a:solidFill>
                <a:latin typeface="Calibri" panose="020F0502020204030204"/>
              </a:rPr>
              <a:t>Monitor, often</a:t>
            </a:r>
          </a:p>
        </p:txBody>
      </p:sp>
    </p:spTree>
    <p:extLst>
      <p:ext uri="{BB962C8B-B14F-4D97-AF65-F5344CB8AC3E}">
        <p14:creationId xmlns:p14="http://schemas.microsoft.com/office/powerpoint/2010/main" val="201016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23232B1-1525-4D01-9FC5-D088220425BC}"/>
              </a:ext>
            </a:extLst>
          </p:cNvPr>
          <p:cNvSpPr>
            <a:spLocks noGrp="1"/>
          </p:cNvSpPr>
          <p:nvPr>
            <p:ph idx="1"/>
          </p:nvPr>
        </p:nvSpPr>
        <p:spPr>
          <a:xfrm>
            <a:off x="308286" y="1271588"/>
            <a:ext cx="8527427" cy="1671637"/>
          </a:xfrm>
        </p:spPr>
        <p:txBody>
          <a:bodyPr>
            <a:normAutofit/>
          </a:bodyPr>
          <a:lstStyle/>
          <a:p>
            <a:pPr marL="0" indent="0">
              <a:buNone/>
            </a:pPr>
            <a:r>
              <a:rPr lang="en-US" sz="3600" b="1" dirty="0">
                <a:solidFill>
                  <a:srgbClr val="002060"/>
                </a:solidFill>
                <a:latin typeface="Vollkorn"/>
              </a:rPr>
              <a:t>Data Dashboard </a:t>
            </a:r>
            <a:r>
              <a:rPr lang="en-US" sz="3200" dirty="0">
                <a:solidFill>
                  <a:srgbClr val="002060"/>
                </a:solidFill>
                <a:latin typeface="Vollkorn"/>
              </a:rPr>
              <a:t>would include multiple data results; organized and presented in an easy to read/useful format for stakeholders to interpret.</a:t>
            </a:r>
          </a:p>
          <a:p>
            <a:pPr marL="0" indent="0">
              <a:buNone/>
            </a:pPr>
            <a:endParaRPr lang="en-US" sz="3200" dirty="0">
              <a:solidFill>
                <a:srgbClr val="002060"/>
              </a:solidFill>
              <a:latin typeface="Vollkorn"/>
            </a:endParaRPr>
          </a:p>
        </p:txBody>
      </p:sp>
    </p:spTree>
    <p:extLst>
      <p:ext uri="{BB962C8B-B14F-4D97-AF65-F5344CB8AC3E}">
        <p14:creationId xmlns:p14="http://schemas.microsoft.com/office/powerpoint/2010/main" val="37754077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D6E238A-01E7-4607-BB6D-165307651BDB}"/>
              </a:ext>
            </a:extLst>
          </p:cNvPr>
          <p:cNvPicPr>
            <a:picLocks noChangeAspect="1"/>
          </p:cNvPicPr>
          <p:nvPr/>
        </p:nvPicPr>
        <p:blipFill rotWithShape="1">
          <a:blip r:embed="rId2"/>
          <a:srcRect l="9375" t="15556" r="9063"/>
          <a:stretch/>
        </p:blipFill>
        <p:spPr>
          <a:xfrm>
            <a:off x="0" y="0"/>
            <a:ext cx="9144000" cy="5614988"/>
          </a:xfrm>
          <a:prstGeom prst="rect">
            <a:avLst/>
          </a:prstGeom>
        </p:spPr>
      </p:pic>
      <p:sp>
        <p:nvSpPr>
          <p:cNvPr id="5" name="Content Placeholder 2">
            <a:extLst>
              <a:ext uri="{FF2B5EF4-FFF2-40B4-BE49-F238E27FC236}">
                <a16:creationId xmlns:a16="http://schemas.microsoft.com/office/drawing/2014/main" id="{D0DC5BD9-222E-4A32-BD2C-DBC7C8CAC884}"/>
              </a:ext>
            </a:extLst>
          </p:cNvPr>
          <p:cNvSpPr>
            <a:spLocks noGrp="1"/>
          </p:cNvSpPr>
          <p:nvPr>
            <p:ph idx="1"/>
          </p:nvPr>
        </p:nvSpPr>
        <p:spPr>
          <a:xfrm>
            <a:off x="1094100" y="5286375"/>
            <a:ext cx="7249800" cy="800100"/>
          </a:xfrm>
          <a:solidFill>
            <a:schemeClr val="accent1">
              <a:alpha val="86000"/>
            </a:schemeClr>
          </a:solidFill>
        </p:spPr>
        <p:txBody>
          <a:bodyPr>
            <a:normAutofit fontScale="62500" lnSpcReduction="20000"/>
          </a:bodyPr>
          <a:lstStyle/>
          <a:p>
            <a:pPr marL="0" indent="0">
              <a:buNone/>
            </a:pPr>
            <a:r>
              <a:rPr lang="en-US" sz="3600" b="1" dirty="0">
                <a:solidFill>
                  <a:srgbClr val="002060"/>
                </a:solidFill>
                <a:latin typeface="Vollkorn"/>
              </a:rPr>
              <a:t>Data Dashboard </a:t>
            </a:r>
            <a:r>
              <a:rPr lang="en-US" sz="3200" dirty="0">
                <a:solidFill>
                  <a:srgbClr val="002060"/>
                </a:solidFill>
                <a:latin typeface="Vollkorn"/>
              </a:rPr>
              <a:t>would include multiple data results; organized and presented in an easy to read/useful format for stakeholders to interpret.</a:t>
            </a:r>
          </a:p>
          <a:p>
            <a:pPr marL="0" indent="0">
              <a:buNone/>
            </a:pPr>
            <a:endParaRPr lang="en-US" sz="3200" dirty="0">
              <a:solidFill>
                <a:srgbClr val="002060"/>
              </a:solidFill>
              <a:latin typeface="Vollkorn"/>
            </a:endParaRPr>
          </a:p>
        </p:txBody>
      </p:sp>
    </p:spTree>
    <p:extLst>
      <p:ext uri="{BB962C8B-B14F-4D97-AF65-F5344CB8AC3E}">
        <p14:creationId xmlns:p14="http://schemas.microsoft.com/office/powerpoint/2010/main" val="38030984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AF7911E-3262-49B6-B86D-51983A5EC483}"/>
              </a:ext>
            </a:extLst>
          </p:cNvPr>
          <p:cNvSpPr/>
          <p:nvPr/>
        </p:nvSpPr>
        <p:spPr>
          <a:xfrm>
            <a:off x="352482" y="108798"/>
            <a:ext cx="8352606" cy="595652"/>
          </a:xfrm>
          <a:prstGeom prst="rect">
            <a:avLst/>
          </a:prstGeom>
          <a:solidFill>
            <a:srgbClr val="00B050"/>
          </a:solidFill>
        </p:spPr>
        <p:style>
          <a:lnRef idx="1">
            <a:schemeClr val="accent1"/>
          </a:lnRef>
          <a:fillRef idx="3">
            <a:schemeClr val="accent1"/>
          </a:fillRef>
          <a:effectRef idx="2">
            <a:schemeClr val="accent1"/>
          </a:effectRef>
          <a:fontRef idx="minor">
            <a:schemeClr val="lt1"/>
          </a:fontRef>
        </p:style>
        <p:txBody>
          <a:bodyPr rtlCol="0" anchor="ctr"/>
          <a:lstStyle/>
          <a:p>
            <a:pPr algn="ctr" defTabSz="685800"/>
            <a:r>
              <a:rPr lang="en-US" sz="3300" dirty="0">
                <a:solidFill>
                  <a:srgbClr val="FFFFFF"/>
                </a:solidFill>
                <a:latin typeface="Calibri" panose="020F0502020204030204"/>
              </a:rPr>
              <a:t>Progress Monitoring at the Action Step Level</a:t>
            </a:r>
          </a:p>
        </p:txBody>
      </p:sp>
      <p:pic>
        <p:nvPicPr>
          <p:cNvPr id="8" name="Picture 7">
            <a:extLst>
              <a:ext uri="{FF2B5EF4-FFF2-40B4-BE49-F238E27FC236}">
                <a16:creationId xmlns:a16="http://schemas.microsoft.com/office/drawing/2014/main" id="{666EB988-2A9F-4EC6-8FA8-7B99E222C5BA}"/>
              </a:ext>
            </a:extLst>
          </p:cNvPr>
          <p:cNvPicPr>
            <a:picLocks noChangeAspect="1"/>
          </p:cNvPicPr>
          <p:nvPr/>
        </p:nvPicPr>
        <p:blipFill rotWithShape="1">
          <a:blip r:embed="rId3"/>
          <a:srcRect l="21601" t="31689" r="19659" b="37757"/>
          <a:stretch/>
        </p:blipFill>
        <p:spPr>
          <a:xfrm>
            <a:off x="209550" y="2021586"/>
            <a:ext cx="8782050" cy="3750564"/>
          </a:xfrm>
          <a:prstGeom prst="rect">
            <a:avLst/>
          </a:prstGeom>
        </p:spPr>
      </p:pic>
      <p:sp>
        <p:nvSpPr>
          <p:cNvPr id="9" name="Arrow: Right 8">
            <a:extLst>
              <a:ext uri="{FF2B5EF4-FFF2-40B4-BE49-F238E27FC236}">
                <a16:creationId xmlns:a16="http://schemas.microsoft.com/office/drawing/2014/main" id="{FB2FE349-9098-40BF-834D-7A2B17A03264}"/>
              </a:ext>
            </a:extLst>
          </p:cNvPr>
          <p:cNvSpPr/>
          <p:nvPr/>
        </p:nvSpPr>
        <p:spPr>
          <a:xfrm rot="3055894">
            <a:off x="4508723" y="1193926"/>
            <a:ext cx="1314450" cy="38938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96984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2087" y="1203665"/>
            <a:ext cx="7512530" cy="5101885"/>
          </a:xfrm>
        </p:spPr>
        <p:txBody>
          <a:bodyPr>
            <a:normAutofit/>
          </a:bodyPr>
          <a:lstStyle/>
          <a:p>
            <a:pPr>
              <a:buFont typeface="Wingdings" pitchFamily="2" charset="2"/>
              <a:buChar char="q"/>
            </a:pPr>
            <a:r>
              <a:rPr lang="en-US" sz="2400" dirty="0">
                <a:solidFill>
                  <a:schemeClr val="bg2">
                    <a:lumMod val="50000"/>
                  </a:schemeClr>
                </a:solidFill>
              </a:rPr>
              <a:t>During the review meeting, </a:t>
            </a:r>
          </a:p>
          <a:p>
            <a:pPr marL="0" indent="0">
              <a:buNone/>
            </a:pPr>
            <a:endParaRPr lang="en-US" sz="2400" dirty="0">
              <a:solidFill>
                <a:schemeClr val="bg2">
                  <a:lumMod val="50000"/>
                </a:schemeClr>
              </a:solidFill>
            </a:endParaRPr>
          </a:p>
          <a:p>
            <a:pPr marL="0" indent="0">
              <a:buNone/>
            </a:pPr>
            <a:r>
              <a:rPr lang="en-US" sz="2400" dirty="0">
                <a:solidFill>
                  <a:schemeClr val="bg2">
                    <a:lumMod val="50000"/>
                  </a:schemeClr>
                </a:solidFill>
              </a:rPr>
              <a:t>--Assess how well the strategies and action steps are being implemented and what impact those may be having,</a:t>
            </a:r>
          </a:p>
          <a:p>
            <a:pPr marL="0" indent="0">
              <a:buNone/>
            </a:pPr>
            <a:endParaRPr lang="en-US" sz="2400" dirty="0">
              <a:solidFill>
                <a:schemeClr val="bg2">
                  <a:lumMod val="50000"/>
                </a:schemeClr>
              </a:solidFill>
            </a:endParaRPr>
          </a:p>
          <a:p>
            <a:pPr marL="0" indent="0">
              <a:buNone/>
            </a:pPr>
            <a:r>
              <a:rPr lang="en-US" sz="2400" dirty="0">
                <a:solidFill>
                  <a:schemeClr val="bg2">
                    <a:lumMod val="50000"/>
                  </a:schemeClr>
                </a:solidFill>
              </a:rPr>
              <a:t>--Examine the outcomes to determine the extent the strategies helped achieve the set goals, </a:t>
            </a:r>
          </a:p>
          <a:p>
            <a:pPr marL="0" indent="0">
              <a:buNone/>
            </a:pPr>
            <a:endParaRPr lang="en-US" sz="2400" dirty="0">
              <a:solidFill>
                <a:schemeClr val="bg2">
                  <a:lumMod val="50000"/>
                </a:schemeClr>
              </a:solidFill>
            </a:endParaRPr>
          </a:p>
          <a:p>
            <a:pPr marL="0" indent="0">
              <a:buNone/>
            </a:pPr>
            <a:r>
              <a:rPr lang="en-US" sz="2400" dirty="0">
                <a:solidFill>
                  <a:schemeClr val="bg2">
                    <a:lumMod val="50000"/>
                  </a:schemeClr>
                </a:solidFill>
              </a:rPr>
              <a:t>--Use that information to determine the next round of discussions and strategy-setting for improvement. </a:t>
            </a:r>
          </a:p>
          <a:p>
            <a:pPr marL="0" indent="0">
              <a:buNone/>
            </a:pPr>
            <a:endParaRPr lang="en-US" sz="2400" dirty="0">
              <a:solidFill>
                <a:schemeClr val="bg2">
                  <a:lumMod val="50000"/>
                </a:schemeClr>
              </a:solidFill>
            </a:endParaRPr>
          </a:p>
          <a:p>
            <a:pPr>
              <a:buFont typeface="Wingdings" pitchFamily="2" charset="2"/>
              <a:buChar char="q"/>
            </a:pPr>
            <a:endParaRPr lang="en-US" sz="2400" dirty="0">
              <a:solidFill>
                <a:schemeClr val="bg2">
                  <a:lumMod val="50000"/>
                </a:schemeClr>
              </a:solidFill>
            </a:endParaRPr>
          </a:p>
          <a:p>
            <a:pPr marL="0" indent="0">
              <a:buNone/>
            </a:pPr>
            <a:endParaRPr lang="en-US" sz="2400" dirty="0">
              <a:solidFill>
                <a:schemeClr val="accent2">
                  <a:lumMod val="75000"/>
                </a:schemeClr>
              </a:solidFill>
            </a:endParaRPr>
          </a:p>
        </p:txBody>
      </p:sp>
      <p:sp>
        <p:nvSpPr>
          <p:cNvPr id="7" name="Rectangle 6">
            <a:extLst>
              <a:ext uri="{FF2B5EF4-FFF2-40B4-BE49-F238E27FC236}">
                <a16:creationId xmlns:a16="http://schemas.microsoft.com/office/drawing/2014/main" id="{BA1036FC-57D8-4A02-B0F5-47BC98AACCDB}"/>
              </a:ext>
            </a:extLst>
          </p:cNvPr>
          <p:cNvSpPr/>
          <p:nvPr/>
        </p:nvSpPr>
        <p:spPr>
          <a:xfrm>
            <a:off x="692087" y="286146"/>
            <a:ext cx="7512530" cy="595652"/>
          </a:xfrm>
          <a:prstGeom prst="rect">
            <a:avLst/>
          </a:prstGeom>
          <a:solidFill>
            <a:srgbClr val="00B050"/>
          </a:solidFill>
        </p:spPr>
        <p:style>
          <a:lnRef idx="1">
            <a:schemeClr val="accent1"/>
          </a:lnRef>
          <a:fillRef idx="3">
            <a:schemeClr val="accent1"/>
          </a:fillRef>
          <a:effectRef idx="2">
            <a:schemeClr val="accent1"/>
          </a:effectRef>
          <a:fontRef idx="minor">
            <a:schemeClr val="lt1"/>
          </a:fontRef>
        </p:style>
        <p:txBody>
          <a:bodyPr rtlCol="0" anchor="ctr"/>
          <a:lstStyle/>
          <a:p>
            <a:pPr algn="ctr" defTabSz="685800"/>
            <a:r>
              <a:rPr lang="en-US" sz="3300" dirty="0">
                <a:solidFill>
                  <a:srgbClr val="FFFFFF"/>
                </a:solidFill>
                <a:latin typeface="Calibri" panose="020F0502020204030204"/>
              </a:rPr>
              <a:t>Monitor, often</a:t>
            </a:r>
          </a:p>
        </p:txBody>
      </p:sp>
      <p:pic>
        <p:nvPicPr>
          <p:cNvPr id="5" name="Graphic 4" descr="Research">
            <a:hlinkClick r:id="rId3"/>
            <a:extLst>
              <a:ext uri="{FF2B5EF4-FFF2-40B4-BE49-F238E27FC236}">
                <a16:creationId xmlns:a16="http://schemas.microsoft.com/office/drawing/2014/main" id="{390B0760-4BD6-41EB-A5DE-9CC83F5105E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437072" y="4608147"/>
            <a:ext cx="1407989" cy="1407989"/>
          </a:xfrm>
          <a:prstGeom prst="rect">
            <a:avLst/>
          </a:prstGeom>
        </p:spPr>
      </p:pic>
    </p:spTree>
    <p:extLst>
      <p:ext uri="{BB962C8B-B14F-4D97-AF65-F5344CB8AC3E}">
        <p14:creationId xmlns:p14="http://schemas.microsoft.com/office/powerpoint/2010/main" val="41286786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150F69F8-42B1-4255-851E-1DEE85FCB3C5}"/>
              </a:ext>
            </a:extLst>
          </p:cNvPr>
          <p:cNvSpPr>
            <a:spLocks noGrp="1"/>
          </p:cNvSpPr>
          <p:nvPr>
            <p:ph idx="1"/>
          </p:nvPr>
        </p:nvSpPr>
        <p:spPr>
          <a:xfrm>
            <a:off x="298937" y="999393"/>
            <a:ext cx="8527427" cy="4377279"/>
          </a:xfrm>
        </p:spPr>
        <p:txBody>
          <a:bodyPr>
            <a:normAutofit/>
          </a:bodyPr>
          <a:lstStyle/>
          <a:p>
            <a:r>
              <a:rPr lang="en-US" dirty="0"/>
              <a:t>What do we want to know (the progress)? Additional probing questions may be needed and useful.</a:t>
            </a:r>
          </a:p>
          <a:p>
            <a:r>
              <a:rPr lang="en-US" dirty="0"/>
              <a:t>What data is relevant to review for the strategy/action step(s)? A variety of data may be needed to answer the probing questions. </a:t>
            </a:r>
          </a:p>
          <a:p>
            <a:r>
              <a:rPr lang="en-US" dirty="0"/>
              <a:t>What skills and tools do we need to analyze the data? Compare and contrast several different sources about the same topic to evaluate the data and develop conclusions.</a:t>
            </a:r>
          </a:p>
          <a:p>
            <a:r>
              <a:rPr lang="en-US" dirty="0"/>
              <a:t> What does the data tell us?  What are the reasons we are seeing these results?  Consider contributing factors that are within our control and influence.  </a:t>
            </a:r>
          </a:p>
          <a:p>
            <a:r>
              <a:rPr lang="en-US" dirty="0"/>
              <a:t>What other data do we need to help verify or confirm our conclusions?</a:t>
            </a:r>
          </a:p>
          <a:p>
            <a:endParaRPr lang="en-US" dirty="0"/>
          </a:p>
          <a:p>
            <a:endParaRPr lang="en-US" dirty="0"/>
          </a:p>
          <a:p>
            <a:endParaRPr lang="en-US" dirty="0"/>
          </a:p>
          <a:p>
            <a:pPr marL="0" indent="0">
              <a:buNone/>
            </a:pPr>
            <a:endParaRPr lang="en-US" dirty="0"/>
          </a:p>
          <a:p>
            <a:endParaRPr lang="en-US" dirty="0"/>
          </a:p>
          <a:p>
            <a:endParaRPr lang="en-US" dirty="0"/>
          </a:p>
        </p:txBody>
      </p:sp>
      <p:sp>
        <p:nvSpPr>
          <p:cNvPr id="7" name="TextBox 6">
            <a:extLst>
              <a:ext uri="{FF2B5EF4-FFF2-40B4-BE49-F238E27FC236}">
                <a16:creationId xmlns:a16="http://schemas.microsoft.com/office/drawing/2014/main" id="{1C12A4F1-069B-4E8E-997C-FC195E6C34C4}"/>
              </a:ext>
            </a:extLst>
          </p:cNvPr>
          <p:cNvSpPr txBox="1"/>
          <p:nvPr/>
        </p:nvSpPr>
        <p:spPr>
          <a:xfrm>
            <a:off x="298937" y="5264240"/>
            <a:ext cx="8546125" cy="584775"/>
          </a:xfrm>
          <a:prstGeom prst="rect">
            <a:avLst/>
          </a:prstGeom>
          <a:noFill/>
        </p:spPr>
        <p:txBody>
          <a:bodyPr wrap="square" rtlCol="0">
            <a:spAutoFit/>
          </a:bodyPr>
          <a:lstStyle/>
          <a:p>
            <a:r>
              <a:rPr lang="en-US" sz="1600" dirty="0"/>
              <a:t>Adapted from the Forum Guide to Taking Action with Education Data (2012) from the National Forum on Education Statistics at NCES (available at https://nces.ed.gov/forum.pub.2013801.asp)</a:t>
            </a:r>
          </a:p>
        </p:txBody>
      </p:sp>
      <p:sp>
        <p:nvSpPr>
          <p:cNvPr id="10" name="Rectangle 9">
            <a:extLst>
              <a:ext uri="{FF2B5EF4-FFF2-40B4-BE49-F238E27FC236}">
                <a16:creationId xmlns:a16="http://schemas.microsoft.com/office/drawing/2014/main" id="{FDD7158E-EAE2-49E6-89FB-F8C57F7B966D}"/>
              </a:ext>
            </a:extLst>
          </p:cNvPr>
          <p:cNvSpPr/>
          <p:nvPr/>
        </p:nvSpPr>
        <p:spPr>
          <a:xfrm>
            <a:off x="298936" y="229224"/>
            <a:ext cx="8527427" cy="595652"/>
          </a:xfrm>
          <a:prstGeom prst="rect">
            <a:avLst/>
          </a:prstGeom>
          <a:solidFill>
            <a:srgbClr val="00B050"/>
          </a:solidFill>
        </p:spPr>
        <p:style>
          <a:lnRef idx="1">
            <a:schemeClr val="accent1"/>
          </a:lnRef>
          <a:fillRef idx="3">
            <a:schemeClr val="accent1"/>
          </a:fillRef>
          <a:effectRef idx="2">
            <a:schemeClr val="accent1"/>
          </a:effectRef>
          <a:fontRef idx="minor">
            <a:schemeClr val="lt1"/>
          </a:fontRef>
        </p:style>
        <p:txBody>
          <a:bodyPr rtlCol="0" anchor="ctr"/>
          <a:lstStyle/>
          <a:p>
            <a:pPr algn="ctr" defTabSz="685800"/>
            <a:r>
              <a:rPr lang="en-US" sz="3300" dirty="0">
                <a:solidFill>
                  <a:srgbClr val="FFFFFF"/>
                </a:solidFill>
                <a:latin typeface="Calibri" panose="020F0502020204030204"/>
              </a:rPr>
              <a:t>Data Informed Decision Making</a:t>
            </a:r>
          </a:p>
        </p:txBody>
      </p:sp>
    </p:spTree>
    <p:extLst>
      <p:ext uri="{BB962C8B-B14F-4D97-AF65-F5344CB8AC3E}">
        <p14:creationId xmlns:p14="http://schemas.microsoft.com/office/powerpoint/2010/main" val="24448383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150F69F8-42B1-4255-851E-1DEE85FCB3C5}"/>
              </a:ext>
            </a:extLst>
          </p:cNvPr>
          <p:cNvSpPr>
            <a:spLocks noGrp="1"/>
          </p:cNvSpPr>
          <p:nvPr>
            <p:ph idx="1"/>
          </p:nvPr>
        </p:nvSpPr>
        <p:spPr>
          <a:xfrm>
            <a:off x="308286" y="1354015"/>
            <a:ext cx="8527427" cy="4534721"/>
          </a:xfrm>
        </p:spPr>
        <p:txBody>
          <a:bodyPr>
            <a:normAutofit lnSpcReduction="10000"/>
          </a:bodyPr>
          <a:lstStyle/>
          <a:p>
            <a:r>
              <a:rPr lang="en-US" sz="3200" dirty="0"/>
              <a:t>What do the data results look like?</a:t>
            </a:r>
          </a:p>
          <a:p>
            <a:r>
              <a:rPr lang="en-US" sz="3200" dirty="0"/>
              <a:t>Why does the data look the way that it does?</a:t>
            </a:r>
          </a:p>
          <a:p>
            <a:r>
              <a:rPr lang="en-US" sz="3200" dirty="0"/>
              <a:t>What strategies, practices, resources are working or not working?  Why?</a:t>
            </a:r>
          </a:p>
          <a:p>
            <a:r>
              <a:rPr lang="en-US" sz="3200" dirty="0"/>
              <a:t>From the determined conclusions, what will be the next step(s)?</a:t>
            </a:r>
          </a:p>
          <a:p>
            <a:endParaRPr lang="en-US" dirty="0"/>
          </a:p>
          <a:p>
            <a:pPr marL="0" indent="0">
              <a:buNone/>
            </a:pPr>
            <a:endParaRPr lang="en-US" dirty="0"/>
          </a:p>
          <a:p>
            <a:pPr marL="0" indent="0" algn="ctr">
              <a:buNone/>
            </a:pPr>
            <a:r>
              <a:rPr lang="en-US" sz="2800" i="1" dirty="0">
                <a:solidFill>
                  <a:schemeClr val="accent6"/>
                </a:solidFill>
                <a:latin typeface="Elephant" panose="02020904090505020303" pitchFamily="18" charset="0"/>
              </a:rPr>
              <a:t>Repeat this same analysis process for each action step in the strategic plan.</a:t>
            </a:r>
          </a:p>
          <a:p>
            <a:endParaRPr lang="en-US" dirty="0"/>
          </a:p>
          <a:p>
            <a:endParaRPr lang="en-US" dirty="0"/>
          </a:p>
          <a:p>
            <a:endParaRPr lang="en-US" dirty="0"/>
          </a:p>
          <a:p>
            <a:endParaRPr lang="en-US" dirty="0"/>
          </a:p>
        </p:txBody>
      </p:sp>
      <p:sp>
        <p:nvSpPr>
          <p:cNvPr id="4" name="Rectangle 3">
            <a:extLst>
              <a:ext uri="{FF2B5EF4-FFF2-40B4-BE49-F238E27FC236}">
                <a16:creationId xmlns:a16="http://schemas.microsoft.com/office/drawing/2014/main" id="{8F7168E7-268A-46DE-BA2D-2989D3627FBF}"/>
              </a:ext>
            </a:extLst>
          </p:cNvPr>
          <p:cNvSpPr/>
          <p:nvPr/>
        </p:nvSpPr>
        <p:spPr>
          <a:xfrm>
            <a:off x="298936" y="286146"/>
            <a:ext cx="8527427" cy="595652"/>
          </a:xfrm>
          <a:prstGeom prst="rect">
            <a:avLst/>
          </a:prstGeom>
          <a:solidFill>
            <a:srgbClr val="00B050"/>
          </a:solidFill>
        </p:spPr>
        <p:style>
          <a:lnRef idx="1">
            <a:schemeClr val="accent1"/>
          </a:lnRef>
          <a:fillRef idx="3">
            <a:schemeClr val="accent1"/>
          </a:fillRef>
          <a:effectRef idx="2">
            <a:schemeClr val="accent1"/>
          </a:effectRef>
          <a:fontRef idx="minor">
            <a:schemeClr val="lt1"/>
          </a:fontRef>
        </p:style>
        <p:txBody>
          <a:bodyPr rtlCol="0" anchor="ctr"/>
          <a:lstStyle/>
          <a:p>
            <a:pPr algn="ctr" defTabSz="685800"/>
            <a:r>
              <a:rPr lang="en-US" sz="3300" dirty="0">
                <a:solidFill>
                  <a:srgbClr val="FFFFFF"/>
                </a:solidFill>
                <a:latin typeface="Calibri" panose="020F0502020204030204"/>
              </a:rPr>
              <a:t>In a Nutshell…</a:t>
            </a:r>
          </a:p>
        </p:txBody>
      </p:sp>
    </p:spTree>
    <p:extLst>
      <p:ext uri="{BB962C8B-B14F-4D97-AF65-F5344CB8AC3E}">
        <p14:creationId xmlns:p14="http://schemas.microsoft.com/office/powerpoint/2010/main" val="3281497112"/>
      </p:ext>
    </p:extLst>
  </p:cSld>
  <p:clrMapOvr>
    <a:masterClrMapping/>
  </p:clrMapOvr>
</p:sld>
</file>

<file path=ppt/theme/theme1.xml><?xml version="1.0" encoding="utf-8"?>
<a:theme xmlns:a="http://schemas.openxmlformats.org/drawingml/2006/main" name="WVDE_2017Theme2">
  <a:themeElements>
    <a:clrScheme name="Custom 1">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VDE_2017Theme2" id="{44F0BE6C-34C6-EC46-AFE6-CDB91FC5A479}" vid="{EC7969FB-EEA3-4642-839C-4BC21861693C}"/>
    </a:ext>
  </a:extLst>
</a:theme>
</file>

<file path=ppt/theme/theme2.xml><?xml version="1.0" encoding="utf-8"?>
<a:theme xmlns:a="http://schemas.openxmlformats.org/drawingml/2006/main" name="2_WVDE_2017Theme2">
  <a:themeElements>
    <a:clrScheme name="Custom 1">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VDE_2017Theme2" id="{44F0BE6C-34C6-EC46-AFE6-CDB91FC5A479}" vid="{EC7969FB-EEA3-4642-839C-4BC21861693C}"/>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WVDE_2017Theme2</Template>
  <TotalTime>7384</TotalTime>
  <Words>726</Words>
  <Application>Microsoft Office PowerPoint</Application>
  <PresentationFormat>On-screen Show (4:3)</PresentationFormat>
  <Paragraphs>82</Paragraphs>
  <Slides>14</Slides>
  <Notes>13</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14</vt:i4>
      </vt:variant>
    </vt:vector>
  </HeadingPairs>
  <TitlesOfParts>
    <vt:vector size="24" baseType="lpstr">
      <vt:lpstr>Arial</vt:lpstr>
      <vt:lpstr>Calibri</vt:lpstr>
      <vt:lpstr>Elephant</vt:lpstr>
      <vt:lpstr>Fira Sans</vt:lpstr>
      <vt:lpstr>Fira Sans Ultra</vt:lpstr>
      <vt:lpstr>Segoe Print</vt:lpstr>
      <vt:lpstr>Vollkorn</vt:lpstr>
      <vt:lpstr>Wingdings</vt:lpstr>
      <vt:lpstr>WVDE_2017Theme2</vt:lpstr>
      <vt:lpstr>2_WVDE_2017Theme2</vt:lpstr>
      <vt:lpstr>Progress Monitoring  the Strategic Plan</vt:lpstr>
      <vt:lpstr>Continuous Improvement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Let’s log in and take a look at the GPS platform!  https://wvdegps.k12.wv.us    Access to this platform requires Webtop credentials (Office 365 login) and Plan Entry Level approval.</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Daniels</dc:creator>
  <cp:lastModifiedBy>Michelle Moore</cp:lastModifiedBy>
  <cp:revision>250</cp:revision>
  <cp:lastPrinted>2020-01-24T13:33:15Z</cp:lastPrinted>
  <dcterms:created xsi:type="dcterms:W3CDTF">2017-05-08T14:21:19Z</dcterms:created>
  <dcterms:modified xsi:type="dcterms:W3CDTF">2020-01-28T23:43:13Z</dcterms:modified>
</cp:coreProperties>
</file>